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4"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60" autoAdjust="0"/>
  </p:normalViewPr>
  <p:slideViewPr>
    <p:cSldViewPr>
      <p:cViewPr>
        <p:scale>
          <a:sx n="76" d="100"/>
          <a:sy n="76" d="100"/>
        </p:scale>
        <p:origin x="-1206" y="-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6 Imagen" descr="Dibujo.bmp"/>
          <p:cNvPicPr>
            <a:picLocks noChangeAspect="1"/>
          </p:cNvPicPr>
          <p:nvPr/>
        </p:nvPicPr>
        <p:blipFill>
          <a:blip r:embed="rId2" cstate="print"/>
          <a:stretch>
            <a:fillRect/>
          </a:stretch>
        </p:blipFill>
        <p:spPr>
          <a:xfrm>
            <a:off x="0" y="0"/>
            <a:ext cx="9144000" cy="6858000"/>
          </a:xfrm>
          <a:prstGeom prst="rect">
            <a:avLst/>
          </a:prstGeom>
        </p:spPr>
      </p:pic>
      <p:sp>
        <p:nvSpPr>
          <p:cNvPr id="2" name="1 Título"/>
          <p:cNvSpPr>
            <a:spLocks noGrp="1"/>
          </p:cNvSpPr>
          <p:nvPr>
            <p:ph type="ctrTitle"/>
          </p:nvPr>
        </p:nvSpPr>
        <p:spPr>
          <a:xfrm>
            <a:off x="685800" y="2130425"/>
            <a:ext cx="7772400" cy="1470025"/>
          </a:xfrm>
        </p:spPr>
        <p:txBody>
          <a:bodyPr/>
          <a:lstStyle>
            <a:lvl1pPr>
              <a:defRPr b="1" cap="none" spc="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defRPr>
            </a:lvl1pPr>
          </a:lstStyle>
          <a:p>
            <a:r>
              <a:rPr lang="kk-KZ" smtClean="0"/>
              <a:t>Образец заголовка</a:t>
            </a:r>
            <a:endParaRPr lang="kk-KZ" dirty="0"/>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k-KZ" smtClean="0"/>
              <a:t>Образец подзаголовка</a:t>
            </a:r>
            <a:endParaRPr lang="kk-KZ" dirty="0"/>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cap="none" spc="0">
                <a:ln w="18415" cmpd="sng">
                  <a:solidFill>
                    <a:srgbClr val="0066FF"/>
                  </a:solidFill>
                  <a:prstDash val="solid"/>
                </a:ln>
                <a:solidFill>
                  <a:srgbClr val="FFFFFF"/>
                </a:solidFill>
                <a:effectLst>
                  <a:outerShdw blurRad="63500" dir="3600000" algn="tl" rotWithShape="0">
                    <a:srgbClr val="000000">
                      <a:alpha val="70000"/>
                    </a:srgbClr>
                  </a:outerShdw>
                </a:effectLst>
              </a:defRPr>
            </a:lvl1pPr>
          </a:lstStyle>
          <a:p>
            <a:r>
              <a:rPr lang="kk-KZ" smtClean="0"/>
              <a:t>Образец заголовка</a:t>
            </a:r>
            <a:endParaRPr lang="kk-KZ" dirty="0"/>
          </a:p>
        </p:txBody>
      </p:sp>
      <p:sp>
        <p:nvSpPr>
          <p:cNvPr id="3" name="2 Marcador de contenido"/>
          <p:cNvSpPr>
            <a:spLocks noGrp="1"/>
          </p:cNvSpPr>
          <p:nvPr>
            <p:ph idx="1"/>
          </p:nvPr>
        </p:nvSpPr>
        <p:spPr/>
        <p:txBody>
          <a:bodyPr/>
          <a:lstStyle>
            <a:lvl1pPr>
              <a:defRPr sz="2800">
                <a:ln>
                  <a:noFill/>
                </a:ln>
                <a:solidFill>
                  <a:srgbClr val="0000CC"/>
                </a:solidFill>
              </a:defRPr>
            </a:lvl1pPr>
            <a:lvl2pPr>
              <a:defRPr>
                <a:ln>
                  <a:noFill/>
                </a:ln>
                <a:solidFill>
                  <a:srgbClr val="0000CC"/>
                </a:solidFill>
              </a:defRPr>
            </a:lvl2pPr>
            <a:lvl3pPr>
              <a:defRPr>
                <a:ln>
                  <a:noFill/>
                </a:ln>
                <a:solidFill>
                  <a:srgbClr val="0000CC"/>
                </a:solidFill>
              </a:defRPr>
            </a:lvl3pPr>
            <a:lvl4pPr>
              <a:defRPr>
                <a:ln>
                  <a:noFill/>
                </a:ln>
                <a:solidFill>
                  <a:srgbClr val="0000CC"/>
                </a:solidFill>
              </a:defRPr>
            </a:lvl4pPr>
            <a:lvl5pPr>
              <a:defRPr>
                <a:ln>
                  <a:noFill/>
                </a:ln>
                <a:solidFill>
                  <a:srgbClr val="0000CC"/>
                </a:solidFill>
              </a:defRPr>
            </a:lvl5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dirty="0"/>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kk-KZ" smtClean="0"/>
              <a:t>Образец заголовка</a:t>
            </a:r>
            <a:endParaRPr lang="kk-KZ"/>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k-KZ" smtClean="0"/>
              <a:t>Образец текста</a:t>
            </a:r>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kk-KZ" smtClean="0"/>
              <a:t>Образец заголовка</a:t>
            </a:r>
            <a:endParaRPr lang="kk-KZ"/>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5" name="4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6" name="5 Marcador de pie de página"/>
          <p:cNvSpPr>
            <a:spLocks noGrp="1"/>
          </p:cNvSpPr>
          <p:nvPr>
            <p:ph type="ftr" sz="quarter" idx="11"/>
          </p:nvPr>
        </p:nvSpPr>
        <p:spPr/>
        <p:txBody>
          <a:bodyPr/>
          <a:lstStyle/>
          <a:p>
            <a:endParaRPr lang="kk-KZ"/>
          </a:p>
        </p:txBody>
      </p:sp>
      <p:sp>
        <p:nvSpPr>
          <p:cNvPr id="7" name="6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kk-KZ" smtClean="0"/>
              <a:t>Образец заголовка</a:t>
            </a:r>
            <a:endParaRPr lang="kk-KZ"/>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k-KZ" smtClean="0"/>
              <a:t>Образец текста</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k-KZ" smtClean="0"/>
              <a:t>Образец текста</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7" name="6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8" name="7 Marcador de pie de página"/>
          <p:cNvSpPr>
            <a:spLocks noGrp="1"/>
          </p:cNvSpPr>
          <p:nvPr>
            <p:ph type="ftr" sz="quarter" idx="11"/>
          </p:nvPr>
        </p:nvSpPr>
        <p:spPr/>
        <p:txBody>
          <a:bodyPr/>
          <a:lstStyle/>
          <a:p>
            <a:endParaRPr lang="kk-KZ"/>
          </a:p>
        </p:txBody>
      </p:sp>
      <p:sp>
        <p:nvSpPr>
          <p:cNvPr id="9" name="8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kk-KZ" smtClean="0"/>
              <a:t>Образец заголовка</a:t>
            </a:r>
            <a:endParaRPr lang="kk-KZ"/>
          </a:p>
        </p:txBody>
      </p:sp>
      <p:sp>
        <p:nvSpPr>
          <p:cNvPr id="3" name="2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4" name="3 Marcador de pie de página"/>
          <p:cNvSpPr>
            <a:spLocks noGrp="1"/>
          </p:cNvSpPr>
          <p:nvPr>
            <p:ph type="ftr" sz="quarter" idx="11"/>
          </p:nvPr>
        </p:nvSpPr>
        <p:spPr/>
        <p:txBody>
          <a:bodyPr/>
          <a:lstStyle/>
          <a:p>
            <a:endParaRPr lang="kk-KZ"/>
          </a:p>
        </p:txBody>
      </p:sp>
      <p:sp>
        <p:nvSpPr>
          <p:cNvPr id="5" name="4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3" name="2 Marcador de pie de página"/>
          <p:cNvSpPr>
            <a:spLocks noGrp="1"/>
          </p:cNvSpPr>
          <p:nvPr>
            <p:ph type="ftr" sz="quarter" idx="11"/>
          </p:nvPr>
        </p:nvSpPr>
        <p:spPr/>
        <p:txBody>
          <a:bodyPr/>
          <a:lstStyle/>
          <a:p>
            <a:endParaRPr lang="kk-KZ"/>
          </a:p>
        </p:txBody>
      </p:sp>
      <p:sp>
        <p:nvSpPr>
          <p:cNvPr id="4" name="3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kk-KZ" smtClean="0"/>
              <a:t>Образец заголовка</a:t>
            </a:r>
            <a:endParaRPr lang="kk-KZ"/>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k-KZ" smtClean="0"/>
              <a:t>Образец текста</a:t>
            </a:r>
          </a:p>
        </p:txBody>
      </p:sp>
      <p:sp>
        <p:nvSpPr>
          <p:cNvPr id="5" name="4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6" name="5 Marcador de pie de página"/>
          <p:cNvSpPr>
            <a:spLocks noGrp="1"/>
          </p:cNvSpPr>
          <p:nvPr>
            <p:ph type="ftr" sz="quarter" idx="11"/>
          </p:nvPr>
        </p:nvSpPr>
        <p:spPr/>
        <p:txBody>
          <a:bodyPr/>
          <a:lstStyle/>
          <a:p>
            <a:endParaRPr lang="kk-KZ"/>
          </a:p>
        </p:txBody>
      </p:sp>
      <p:sp>
        <p:nvSpPr>
          <p:cNvPr id="7" name="6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kk-KZ" smtClean="0"/>
              <a:t>Образец заголовка</a:t>
            </a:r>
            <a:endParaRPr lang="kk-KZ"/>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k-KZ" smtClean="0"/>
              <a:t>Вставка рисунка</a:t>
            </a:r>
            <a:endParaRPr lang="kk-KZ"/>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k-KZ" smtClean="0"/>
              <a:t>Образец текста</a:t>
            </a:r>
          </a:p>
        </p:txBody>
      </p:sp>
      <p:sp>
        <p:nvSpPr>
          <p:cNvPr id="5" name="4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6" name="5 Marcador de pie de página"/>
          <p:cNvSpPr>
            <a:spLocks noGrp="1"/>
          </p:cNvSpPr>
          <p:nvPr>
            <p:ph type="ftr" sz="quarter" idx="11"/>
          </p:nvPr>
        </p:nvSpPr>
        <p:spPr/>
        <p:txBody>
          <a:bodyPr/>
          <a:lstStyle/>
          <a:p>
            <a:endParaRPr lang="kk-KZ"/>
          </a:p>
        </p:txBody>
      </p:sp>
      <p:sp>
        <p:nvSpPr>
          <p:cNvPr id="7" name="6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kk-KZ" smtClean="0"/>
              <a:t>Образец заголовка</a:t>
            </a:r>
            <a:endParaRPr lang="kk-KZ"/>
          </a:p>
        </p:txBody>
      </p:sp>
      <p:sp>
        <p:nvSpPr>
          <p:cNvPr id="3" name="2 Marcador de texto vertical"/>
          <p:cNvSpPr>
            <a:spLocks noGrp="1"/>
          </p:cNvSpPr>
          <p:nvPr>
            <p:ph type="body" orient="vert" idx="1"/>
          </p:nvPr>
        </p:nvSpPr>
        <p:spPr/>
        <p:txBody>
          <a:bodyPr vert="eaVert"/>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kk-KZ" smtClean="0"/>
              <a:t>Образец заголовка</a:t>
            </a:r>
            <a:endParaRPr lang="kk-KZ"/>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k-KZ" smtClean="0"/>
              <a:t>Haga clic para modificar el estilo de título del patrón</a:t>
            </a:r>
            <a:endParaRPr lang="kk-KZ"/>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k-KZ" smtClean="0"/>
              <a:t>Haga clic para modificar el estilo de texto del patrón</a:t>
            </a:r>
          </a:p>
          <a:p>
            <a:pPr lvl="1"/>
            <a:r>
              <a:rPr lang="kk-KZ" smtClean="0"/>
              <a:t>Segundo nivel</a:t>
            </a:r>
          </a:p>
          <a:p>
            <a:pPr lvl="2"/>
            <a:r>
              <a:rPr lang="kk-KZ" smtClean="0"/>
              <a:t>Tercer nivel</a:t>
            </a:r>
          </a:p>
          <a:p>
            <a:pPr lvl="3"/>
            <a:r>
              <a:rPr lang="kk-KZ" smtClean="0"/>
              <a:t>Cuarto nivel</a:t>
            </a:r>
          </a:p>
          <a:p>
            <a:pPr lvl="4"/>
            <a:r>
              <a:rPr lang="kk-KZ" smtClean="0"/>
              <a:t>Quinto nivel</a:t>
            </a:r>
            <a:endParaRPr lang="kk-KZ"/>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B75C9-7813-4C97-ABEF-2435C7EFF916}" type="datetimeFigureOut">
              <a:rPr lang="kk-KZ" smtClean="0"/>
              <a:t>05.02.2022</a:t>
            </a:fld>
            <a:endParaRPr lang="kk-KZ"/>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k-KZ"/>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C55087-CC59-42D9-A52B-ECA673BF92E9}" type="slidenum">
              <a:rPr lang="kk-KZ" smtClean="0"/>
              <a:t>‹#›</a:t>
            </a:fld>
            <a:endParaRPr lang="kk-KZ"/>
          </a:p>
        </p:txBody>
      </p:sp>
      <p:pic>
        <p:nvPicPr>
          <p:cNvPr id="7" name="6 Imagen" descr="Dibujo.bmp"/>
          <p:cNvPicPr>
            <a:picLocks noChangeAspect="1"/>
          </p:cNvPicPr>
          <p:nvPr/>
        </p:nvPicPr>
        <p:blipFill>
          <a:blip r:embed="rId13" cstate="print"/>
          <a:stretch>
            <a:fillRect/>
          </a:stretch>
        </p:blipFill>
        <p:spPr>
          <a:xfrm>
            <a:off x="0" y="0"/>
            <a:ext cx="9144000" cy="6858000"/>
          </a:xfrm>
          <a:prstGeom prst="rect">
            <a:avLst/>
          </a:prstGeom>
        </p:spPr>
      </p:pic>
      <p:sp>
        <p:nvSpPr>
          <p:cNvPr id="9" name="Rectangle 10"/>
          <p:cNvSpPr>
            <a:spLocks noChangeArrowheads="1"/>
          </p:cNvSpPr>
          <p:nvPr/>
        </p:nvSpPr>
        <p:spPr bwMode="auto">
          <a:xfrm>
            <a:off x="0" y="0"/>
            <a:ext cx="9144000" cy="7010400"/>
          </a:xfrm>
          <a:prstGeom prst="rect">
            <a:avLst/>
          </a:prstGeom>
          <a:gradFill flip="none" rotWithShape="1">
            <a:gsLst>
              <a:gs pos="100000">
                <a:srgbClr val="03D4A8">
                  <a:alpha val="18000"/>
                </a:srgbClr>
              </a:gs>
              <a:gs pos="25000">
                <a:srgbClr val="21D6E0">
                  <a:alpha val="23000"/>
                </a:srgbClr>
              </a:gs>
              <a:gs pos="75000">
                <a:srgbClr val="0087E6">
                  <a:alpha val="25000"/>
                </a:srgbClr>
              </a:gs>
              <a:gs pos="100000">
                <a:srgbClr val="005CBF">
                  <a:alpha val="25999"/>
                </a:srgbClr>
              </a:gs>
            </a:gsLst>
            <a:lin ang="2700000" scaled="1"/>
            <a:tileRect/>
          </a:gradFill>
          <a:ln w="9525">
            <a:noFill/>
            <a:miter lim="800000"/>
            <a:headEnd/>
            <a:tailEnd/>
          </a:ln>
          <a:effectLst/>
        </p:spPr>
        <p:txBody>
          <a:bodyPr wrap="none" anchor="ctr"/>
          <a:lstStyle/>
          <a:p>
            <a:pPr>
              <a:defRPr/>
            </a:pPr>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melimde.com/1-tapsirma-tomendegi-terminderge-tsinik-beriiz.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20688"/>
            <a:ext cx="7772400" cy="5184575"/>
          </a:xfrm>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kk-KZ" sz="8000"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Ғылыми </a:t>
            </a:r>
            <a:r>
              <a:rPr lang="kk-KZ" sz="8000"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стиль, кәсіби тіл, кәсіби жаргон </a:t>
            </a:r>
            <a:endParaRPr lang="kk-KZ" sz="80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Tree>
    <p:extLst>
      <p:ext uri="{BB962C8B-B14F-4D97-AF65-F5344CB8AC3E}">
        <p14:creationId xmlns:p14="http://schemas.microsoft.com/office/powerpoint/2010/main" val="238528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476672"/>
            <a:ext cx="8579296" cy="5649491"/>
          </a:xfrm>
        </p:spPr>
        <p:txBody>
          <a:bodyPr>
            <a:normAutofit fontScale="92500" lnSpcReduction="20000"/>
          </a:bodyPr>
          <a:lstStyle/>
          <a:p>
            <a:pPr algn="just"/>
            <a:r>
              <a:rPr lang="kk-KZ" dirty="0"/>
              <a:t>Стиль (лат. </a:t>
            </a:r>
            <a:r>
              <a:rPr lang="en-US" dirty="0"/>
              <a:t>stylus, </a:t>
            </a:r>
            <a:r>
              <a:rPr lang="kk-KZ" dirty="0"/>
              <a:t>грек. </a:t>
            </a:r>
            <a:r>
              <a:rPr lang="en-US" dirty="0" err="1"/>
              <a:t>stylos</a:t>
            </a:r>
            <a:r>
              <a:rPr lang="en-US" dirty="0"/>
              <a:t> – </a:t>
            </a:r>
            <a:r>
              <a:rPr lang="kk-KZ" dirty="0"/>
              <a:t>жазуға арналған таяқша) – қаламгердің жазу мәнері, ой түйінін ашу тәсілі, образдар жүйесінің тұрақты бірлігі. Стильдің жұмыс стилі, газет стилі, ғылым стилі, т.б. түрлері бар. А.Байтұрсынов “Әдебиет танытқыш” еңбегінде стиль туралы “Әр ақын, әр жазушы сөздің басын өзінше құрастырып, өз оңтайымен тізеді, әрқайсысының лұғатында өзіндік айырымы, өзіндік белгісі болады. Ол белгі әркімнің өз ыңғайымен сөз тізіп, әдеттенуінен, салттануынан болады. Ол салттар жалпы сөз тізу салттарынан, шарттарынан аса алмайды. Сөз шығарушылар, әуелі сөз ұнасымына керек жалпы шарттарды орнына келтіріп, өзінің өзгеше әдісі болса, соның үстіне ғана қосады. Сондықтан сөз шығарушылар бәрінен бұрын лебіз дауысынан шыққан сөздің асыл болуының жалпы шарттарын білуі қажет” дейді.</a:t>
            </a:r>
          </a:p>
        </p:txBody>
      </p:sp>
    </p:spTree>
    <p:extLst>
      <p:ext uri="{BB962C8B-B14F-4D97-AF65-F5344CB8AC3E}">
        <p14:creationId xmlns:p14="http://schemas.microsoft.com/office/powerpoint/2010/main" val="18227973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548680"/>
            <a:ext cx="8363272" cy="5577483"/>
          </a:xfrm>
        </p:spPr>
        <p:txBody>
          <a:bodyPr>
            <a:normAutofit fontScale="92500" lnSpcReduction="10000"/>
          </a:bodyPr>
          <a:lstStyle/>
          <a:p>
            <a:pPr marL="0" indent="0" algn="just">
              <a:buNone/>
            </a:pPr>
            <a:r>
              <a:rPr lang="kk-KZ" dirty="0" smtClean="0"/>
              <a:t>	</a:t>
            </a:r>
            <a:r>
              <a:rPr lang="kk-KZ" dirty="0"/>
              <a:t>Ғылыми стильде жазылған шығармадан қазақ әдеби тілінің деңгейін тануға болады. </a:t>
            </a:r>
            <a:r>
              <a:rPr lang="ru-RU" dirty="0" err="1"/>
              <a:t>Ғылым</a:t>
            </a:r>
            <a:r>
              <a:rPr lang="ru-RU" dirty="0"/>
              <a:t> мен </a:t>
            </a:r>
            <a:r>
              <a:rPr lang="ru-RU" dirty="0" err="1"/>
              <a:t>техниканың</a:t>
            </a:r>
            <a:r>
              <a:rPr lang="ru-RU" dirty="0"/>
              <a:t> </a:t>
            </a:r>
            <a:r>
              <a:rPr lang="ru-RU" dirty="0" err="1"/>
              <a:t>дамуына</a:t>
            </a:r>
            <a:r>
              <a:rPr lang="ru-RU" dirty="0"/>
              <a:t> </a:t>
            </a:r>
            <a:r>
              <a:rPr lang="ru-RU" dirty="0" err="1"/>
              <a:t>байланысты</a:t>
            </a:r>
            <a:r>
              <a:rPr lang="ru-RU" dirty="0"/>
              <a:t> </a:t>
            </a:r>
            <a:r>
              <a:rPr lang="ru-RU" dirty="0" err="1"/>
              <a:t>ғылыми</a:t>
            </a:r>
            <a:r>
              <a:rPr lang="ru-RU" dirty="0"/>
              <a:t> </a:t>
            </a:r>
            <a:r>
              <a:rPr lang="ru-RU" dirty="0" err="1"/>
              <a:t>стильдің</a:t>
            </a:r>
            <a:r>
              <a:rPr lang="ru-RU" dirty="0"/>
              <a:t> </a:t>
            </a:r>
            <a:r>
              <a:rPr lang="ru-RU" dirty="0" err="1"/>
              <a:t>сөздік</a:t>
            </a:r>
            <a:r>
              <a:rPr lang="ru-RU" dirty="0"/>
              <a:t> </a:t>
            </a:r>
            <a:r>
              <a:rPr lang="ru-RU" dirty="0" err="1"/>
              <a:t>қоры</a:t>
            </a:r>
            <a:r>
              <a:rPr lang="ru-RU" dirty="0"/>
              <a:t> да арту </a:t>
            </a:r>
            <a:r>
              <a:rPr lang="ru-RU" dirty="0" err="1"/>
              <a:t>үстінде</a:t>
            </a:r>
            <a:r>
              <a:rPr lang="ru-RU" dirty="0"/>
              <a:t>. </a:t>
            </a:r>
            <a:r>
              <a:rPr lang="ru-RU" dirty="0" err="1"/>
              <a:t>Жаңа</a:t>
            </a:r>
            <a:r>
              <a:rPr lang="ru-RU" dirty="0"/>
              <a:t> </a:t>
            </a:r>
            <a:r>
              <a:rPr lang="ru-RU" dirty="0" err="1"/>
              <a:t>терминдер</a:t>
            </a:r>
            <a:r>
              <a:rPr lang="ru-RU" dirty="0"/>
              <a:t> </a:t>
            </a:r>
            <a:r>
              <a:rPr lang="ru-RU" dirty="0" err="1"/>
              <a:t>алдымен</a:t>
            </a:r>
            <a:r>
              <a:rPr lang="ru-RU" dirty="0"/>
              <a:t> </a:t>
            </a:r>
            <a:r>
              <a:rPr lang="ru-RU" dirty="0" err="1"/>
              <a:t>ғылыми</a:t>
            </a:r>
            <a:r>
              <a:rPr lang="ru-RU" dirty="0"/>
              <a:t> </a:t>
            </a:r>
            <a:r>
              <a:rPr lang="ru-RU" dirty="0" err="1"/>
              <a:t>стильде</a:t>
            </a:r>
            <a:r>
              <a:rPr lang="ru-RU" dirty="0"/>
              <a:t> </a:t>
            </a:r>
            <a:r>
              <a:rPr lang="ru-RU" dirty="0" err="1"/>
              <a:t>көрініс</a:t>
            </a:r>
            <a:r>
              <a:rPr lang="ru-RU" dirty="0"/>
              <a:t> </a:t>
            </a:r>
            <a:r>
              <a:rPr lang="ru-RU" dirty="0" err="1"/>
              <a:t>тауып</a:t>
            </a:r>
            <a:r>
              <a:rPr lang="ru-RU" dirty="0"/>
              <a:t>, </a:t>
            </a:r>
            <a:r>
              <a:rPr lang="ru-RU" dirty="0" err="1"/>
              <a:t>кейін</a:t>
            </a:r>
            <a:r>
              <a:rPr lang="ru-RU" dirty="0"/>
              <a:t> </a:t>
            </a:r>
            <a:r>
              <a:rPr lang="ru-RU" dirty="0" err="1"/>
              <a:t>тіл</a:t>
            </a:r>
            <a:r>
              <a:rPr lang="ru-RU" dirty="0"/>
              <a:t> </a:t>
            </a:r>
            <a:r>
              <a:rPr lang="ru-RU" dirty="0" err="1"/>
              <a:t>заңдылықтарына</a:t>
            </a:r>
            <a:r>
              <a:rPr lang="ru-RU" dirty="0"/>
              <a:t> </a:t>
            </a:r>
            <a:r>
              <a:rPr lang="ru-RU" dirty="0" err="1"/>
              <a:t>қайшы</a:t>
            </a:r>
            <a:r>
              <a:rPr lang="ru-RU" dirty="0"/>
              <a:t> </a:t>
            </a:r>
            <a:r>
              <a:rPr lang="ru-RU" dirty="0" err="1"/>
              <a:t>келмейтіндері</a:t>
            </a:r>
            <a:r>
              <a:rPr lang="ru-RU" dirty="0"/>
              <a:t> </a:t>
            </a:r>
            <a:r>
              <a:rPr lang="ru-RU" dirty="0" err="1"/>
              <a:t>етене</a:t>
            </a:r>
            <a:r>
              <a:rPr lang="ru-RU" dirty="0"/>
              <a:t> </a:t>
            </a:r>
            <a:r>
              <a:rPr lang="ru-RU" dirty="0" err="1"/>
              <a:t>сіңіп</a:t>
            </a:r>
            <a:r>
              <a:rPr lang="ru-RU" dirty="0"/>
              <a:t>, </a:t>
            </a:r>
            <a:r>
              <a:rPr lang="ru-RU" dirty="0" err="1"/>
              <a:t>жалпы</a:t>
            </a:r>
            <a:r>
              <a:rPr lang="ru-RU" dirty="0"/>
              <a:t> </a:t>
            </a:r>
            <a:r>
              <a:rPr lang="ru-RU" dirty="0" err="1"/>
              <a:t>халықтық</a:t>
            </a:r>
            <a:r>
              <a:rPr lang="ru-RU" dirty="0"/>
              <a:t> </a:t>
            </a:r>
            <a:r>
              <a:rPr lang="ru-RU" dirty="0" err="1"/>
              <a:t>лексикаға</a:t>
            </a:r>
            <a:r>
              <a:rPr lang="ru-RU" dirty="0"/>
              <a:t> </a:t>
            </a:r>
            <a:r>
              <a:rPr lang="ru-RU" dirty="0" err="1"/>
              <a:t>айналады</a:t>
            </a:r>
            <a:r>
              <a:rPr lang="ru-RU" dirty="0"/>
              <a:t>. </a:t>
            </a:r>
            <a:r>
              <a:rPr lang="ru-RU" dirty="0" err="1"/>
              <a:t>Ғылым</a:t>
            </a:r>
            <a:r>
              <a:rPr lang="ru-RU" dirty="0"/>
              <a:t> </a:t>
            </a:r>
            <a:r>
              <a:rPr lang="ru-RU" dirty="0" err="1"/>
              <a:t>тілі</a:t>
            </a:r>
            <a:r>
              <a:rPr lang="ru-RU" dirty="0"/>
              <a:t> </a:t>
            </a:r>
            <a:r>
              <a:rPr lang="ru-RU" dirty="0" err="1"/>
              <a:t>лексикасын</a:t>
            </a:r>
            <a:r>
              <a:rPr lang="ru-RU" dirty="0"/>
              <a:t> </a:t>
            </a:r>
            <a:r>
              <a:rPr lang="ru-RU" dirty="0" err="1"/>
              <a:t>жалпы</a:t>
            </a:r>
            <a:r>
              <a:rPr lang="ru-RU" dirty="0"/>
              <a:t> </a:t>
            </a:r>
            <a:r>
              <a:rPr lang="ru-RU" dirty="0" err="1"/>
              <a:t>қолданыстағы</a:t>
            </a:r>
            <a:r>
              <a:rPr lang="ru-RU" dirty="0"/>
              <a:t> </a:t>
            </a:r>
            <a:r>
              <a:rPr lang="ru-RU" dirty="0" err="1"/>
              <a:t>сөздер</a:t>
            </a:r>
            <a:r>
              <a:rPr lang="ru-RU" dirty="0"/>
              <a:t>, </a:t>
            </a:r>
            <a:r>
              <a:rPr lang="ru-RU" dirty="0" err="1"/>
              <a:t>жалпы</a:t>
            </a:r>
            <a:r>
              <a:rPr lang="ru-RU" dirty="0"/>
              <a:t> </a:t>
            </a:r>
            <a:r>
              <a:rPr lang="ru-RU" dirty="0" err="1"/>
              <a:t>ғылыми</a:t>
            </a:r>
            <a:r>
              <a:rPr lang="ru-RU" dirty="0"/>
              <a:t> </a:t>
            </a:r>
            <a:r>
              <a:rPr lang="ru-RU" dirty="0" err="1"/>
              <a:t>сөздер</a:t>
            </a:r>
            <a:r>
              <a:rPr lang="ru-RU" dirty="0"/>
              <a:t> </a:t>
            </a:r>
            <a:r>
              <a:rPr lang="ru-RU" dirty="0" err="1"/>
              <a:t>және</a:t>
            </a:r>
            <a:r>
              <a:rPr lang="ru-RU" dirty="0"/>
              <a:t> </a:t>
            </a:r>
            <a:r>
              <a:rPr lang="ru-RU" dirty="0" err="1"/>
              <a:t>терминдік</a:t>
            </a:r>
            <a:r>
              <a:rPr lang="ru-RU" dirty="0"/>
              <a:t> </a:t>
            </a:r>
            <a:r>
              <a:rPr lang="ru-RU" dirty="0" err="1"/>
              <a:t>қабаттар</a:t>
            </a:r>
            <a:r>
              <a:rPr lang="ru-RU" dirty="0"/>
              <a:t> </a:t>
            </a:r>
            <a:r>
              <a:rPr lang="ru-RU" dirty="0" err="1"/>
              <a:t>құрайды</a:t>
            </a:r>
            <a:r>
              <a:rPr lang="ru-RU" dirty="0"/>
              <a:t>. </a:t>
            </a:r>
            <a:r>
              <a:rPr lang="kk-KZ" dirty="0"/>
              <a:t>Ғылыми мәтінді құрайтын жалпы қолданыстағы сөздер ауқымы мәтіннің қандай оқушыға, яғни қандай ғылыми ортаға арналғанына қарай өзгеріп, түрленіп отырады. Ғылыми стильдегі мәтіннің мазмұны нақты, беретін дерегі баяндау сипатында емес, дәлелдеу, дәйектеу, пікір білдіру сипатында, айтылған пікірі тұжырымды, дәлелді болады.</a:t>
            </a:r>
            <a:endParaRPr lang="ru-RU" dirty="0"/>
          </a:p>
        </p:txBody>
      </p:sp>
    </p:spTree>
    <p:extLst>
      <p:ext uri="{BB962C8B-B14F-4D97-AF65-F5344CB8AC3E}">
        <p14:creationId xmlns:p14="http://schemas.microsoft.com/office/powerpoint/2010/main" val="680463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568952" cy="5760640"/>
          </a:xfrm>
        </p:spPr>
        <p:txBody>
          <a:bodyPr>
            <a:normAutofit/>
          </a:bodyPr>
          <a:lstStyle/>
          <a:p>
            <a:pPr marL="0" indent="0" algn="just">
              <a:buNone/>
            </a:pPr>
            <a:r>
              <a:rPr lang="kk-KZ" i="1" dirty="0" smtClean="0"/>
              <a:t>        Бірақатар </a:t>
            </a:r>
            <a:r>
              <a:rPr lang="kk-KZ" i="1" dirty="0"/>
              <a:t>тұжырымдар ғылыми стиль мәтіндерін әртүрлі белгілері бойынша жіктеуге мүмкіндік береді. Олар: </a:t>
            </a:r>
            <a:r>
              <a:rPr lang="kk-KZ" b="1" dirty="0"/>
              <a:t>1) шығарманың көлемі; 2) мәтіндегі баяндау типтері; 3) мәтіннің кімге арналғандығы (адресат сипаты).</a:t>
            </a:r>
            <a:endParaRPr lang="ru-RU" b="1" dirty="0"/>
          </a:p>
          <a:p>
            <a:pPr marL="0" indent="0" algn="just">
              <a:buNone/>
            </a:pPr>
            <a:r>
              <a:rPr lang="kk-KZ" dirty="0" smtClean="0"/>
              <a:t>         </a:t>
            </a:r>
            <a:r>
              <a:rPr lang="kk-KZ" i="1" dirty="0" smtClean="0"/>
              <a:t>Қазіргі </a:t>
            </a:r>
            <a:r>
              <a:rPr lang="kk-KZ" i="1" dirty="0"/>
              <a:t>зерттеулерде мәтін көлеміне орай бірнеше түрлері ажыратылады</a:t>
            </a:r>
            <a:r>
              <a:rPr lang="kk-KZ" dirty="0"/>
              <a:t>:   </a:t>
            </a:r>
            <a:endParaRPr lang="ru-RU" dirty="0"/>
          </a:p>
          <a:p>
            <a:pPr lvl="0" algn="just"/>
            <a:r>
              <a:rPr lang="kk-KZ" b="1" dirty="0"/>
              <a:t>ірі топ (монография, оқулық, лекциялар курсы т.б.)</a:t>
            </a:r>
            <a:endParaRPr lang="ru-RU" b="1" dirty="0"/>
          </a:p>
          <a:p>
            <a:pPr lvl="0" algn="just"/>
            <a:r>
              <a:rPr lang="kk-KZ" b="1" dirty="0"/>
              <a:t>орта топ (баяндама, мақала, дәріс т.б.)</a:t>
            </a:r>
            <a:endParaRPr lang="ru-RU" b="1" dirty="0"/>
          </a:p>
          <a:p>
            <a:pPr lvl="0" algn="just"/>
            <a:r>
              <a:rPr lang="kk-KZ" b="1" dirty="0"/>
              <a:t>кіші топ (баяндама тезистері, аннотация, резюме, рецензия т.б.).</a:t>
            </a:r>
            <a:endParaRPr lang="ru-RU" b="1" dirty="0"/>
          </a:p>
          <a:p>
            <a:pPr algn="just"/>
            <a:endParaRPr lang="kk-KZ" dirty="0"/>
          </a:p>
        </p:txBody>
      </p:sp>
    </p:spTree>
    <p:extLst>
      <p:ext uri="{BB962C8B-B14F-4D97-AF65-F5344CB8AC3E}">
        <p14:creationId xmlns:p14="http://schemas.microsoft.com/office/powerpoint/2010/main" val="2314118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76672"/>
            <a:ext cx="8363272" cy="5649491"/>
          </a:xfrm>
        </p:spPr>
        <p:txBody>
          <a:bodyPr>
            <a:normAutofit/>
          </a:bodyPr>
          <a:lstStyle/>
          <a:p>
            <a:pPr marL="0" indent="0" algn="just">
              <a:buNone/>
            </a:pPr>
            <a:r>
              <a:rPr lang="kk-KZ" dirty="0" smtClean="0"/>
              <a:t>       Ғылыми </a:t>
            </a:r>
            <a:r>
              <a:rPr lang="kk-KZ" dirty="0"/>
              <a:t>тілдің ең бір дамыған және еркін жанры – </a:t>
            </a:r>
            <a:r>
              <a:rPr lang="kk-KZ" b="1" i="1" dirty="0"/>
              <a:t>ғылыми мақала</a:t>
            </a:r>
            <a:r>
              <a:rPr lang="kk-KZ" dirty="0"/>
              <a:t>. Мақаланың еркіндік сипаты онда қамтылатын материал мазмұнының құрылымынан, мәтіннің логикалық ұйымдасу, коммуникативтік мүшеленуі тәртібінен, тақырыпты тандаудан көрінеді. </a:t>
            </a:r>
            <a:endParaRPr lang="ru-RU" dirty="0"/>
          </a:p>
          <a:p>
            <a:pPr marL="0" indent="0" algn="just">
              <a:buNone/>
            </a:pPr>
            <a:r>
              <a:rPr lang="kk-KZ" dirty="0" smtClean="0"/>
              <a:t>      Ғалымдар </a:t>
            </a:r>
            <a:r>
              <a:rPr lang="kk-KZ" dirty="0"/>
              <a:t>мақаланың </a:t>
            </a:r>
            <a:r>
              <a:rPr lang="kk-KZ" dirty="0" smtClean="0"/>
              <a:t>мынандай </a:t>
            </a:r>
            <a:r>
              <a:rPr lang="kk-KZ" dirty="0"/>
              <a:t>түрін көрсетеді: </a:t>
            </a:r>
            <a:r>
              <a:rPr lang="kk-KZ" b="1" i="1" dirty="0"/>
              <a:t>деректерді ықшам баяндау, ғылыми нәтижелерді кең баяндау, ғылыми-әдістемелік мақала, тарихи-ғылыми </a:t>
            </a:r>
            <a:r>
              <a:rPr lang="kk-KZ" b="1" i="1" dirty="0" smtClean="0"/>
              <a:t>.</a:t>
            </a:r>
            <a:endParaRPr lang="kk-KZ" b="1" i="1" dirty="0">
              <a:latin typeface="+mj-lt"/>
            </a:endParaRPr>
          </a:p>
        </p:txBody>
      </p:sp>
    </p:spTree>
    <p:extLst>
      <p:ext uri="{BB962C8B-B14F-4D97-AF65-F5344CB8AC3E}">
        <p14:creationId xmlns:p14="http://schemas.microsoft.com/office/powerpoint/2010/main" val="960322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579296" cy="5649491"/>
          </a:xfrm>
        </p:spPr>
        <p:txBody>
          <a:bodyPr>
            <a:normAutofit lnSpcReduction="10000"/>
          </a:bodyPr>
          <a:lstStyle/>
          <a:p>
            <a:pPr algn="just"/>
            <a:r>
              <a:rPr lang="kk-KZ" sz="3200" i="1" dirty="0"/>
              <a:t>Стильдің қолданылу аясы:</a:t>
            </a:r>
            <a:r>
              <a:rPr lang="kk-KZ" sz="3200" u="sng" dirty="0"/>
              <a:t>Ғылыми стиль</a:t>
            </a:r>
            <a:r>
              <a:rPr lang="kk-KZ" sz="3200" dirty="0"/>
              <a:t> – ғылыми еңбектерде, ғылыми баяндамаларда, лекцияларда, ғылыми оқулықтарда қолданылады.</a:t>
            </a:r>
            <a:endParaRPr lang="ru-RU" sz="3200" dirty="0"/>
          </a:p>
          <a:p>
            <a:pPr algn="just"/>
            <a:r>
              <a:rPr lang="kk-KZ" sz="3200" i="1" dirty="0"/>
              <a:t>Стильдердің  ерекшелігі: </a:t>
            </a:r>
            <a:r>
              <a:rPr lang="kk-KZ" sz="3200" u="sng" dirty="0"/>
              <a:t>Ғылыми стиль</a:t>
            </a:r>
            <a:r>
              <a:rPr lang="kk-KZ" sz="3200" dirty="0"/>
              <a:t>: дәлелді, зерттелген, сөзді тура мағынада алу.</a:t>
            </a:r>
            <a:endParaRPr lang="ru-RU" sz="3200" dirty="0"/>
          </a:p>
          <a:p>
            <a:pPr algn="just"/>
            <a:r>
              <a:rPr lang="kk-KZ" sz="3200" i="1" dirty="0"/>
              <a:t>Стильдердің тілдік құралдары: </a:t>
            </a:r>
            <a:r>
              <a:rPr lang="kk-KZ" sz="3200" i="1" u="sng" dirty="0"/>
              <a:t>Ғылыми стильде</a:t>
            </a:r>
            <a:r>
              <a:rPr lang="kk-KZ" sz="3200" dirty="0"/>
              <a:t> – ғылыми терминдер жиі қолданылады. Көбіне хабарлы сөйлем болып келеді. Осы шақ, өткен шақта жиі қолданылады</a:t>
            </a:r>
            <a:r>
              <a:rPr lang="kk-KZ" dirty="0"/>
              <a:t>.</a:t>
            </a:r>
            <a:endParaRPr lang="ru-RU" dirty="0"/>
          </a:p>
          <a:p>
            <a:pPr marL="0" indent="0" algn="just">
              <a:buNone/>
            </a:pPr>
            <a:endParaRPr lang="kk-KZ" dirty="0"/>
          </a:p>
        </p:txBody>
      </p:sp>
    </p:spTree>
    <p:extLst>
      <p:ext uri="{BB962C8B-B14F-4D97-AF65-F5344CB8AC3E}">
        <p14:creationId xmlns:p14="http://schemas.microsoft.com/office/powerpoint/2010/main" val="3564957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260648"/>
            <a:ext cx="8291264" cy="5865515"/>
          </a:xfrm>
        </p:spPr>
        <p:txBody>
          <a:bodyPr>
            <a:normAutofit/>
          </a:bodyPr>
          <a:lstStyle/>
          <a:p>
            <a:pPr marL="0" indent="0" algn="just">
              <a:buNone/>
            </a:pPr>
            <a:r>
              <a:rPr lang="ru-RU" b="1" dirty="0" smtClean="0"/>
              <a:t>       </a:t>
            </a:r>
            <a:r>
              <a:rPr lang="ru-RU" b="1" dirty="0" err="1" smtClean="0"/>
              <a:t>Ғылыми</a:t>
            </a:r>
            <a:r>
              <a:rPr lang="ru-RU" b="1" dirty="0" smtClean="0"/>
              <a:t> </a:t>
            </a:r>
            <a:r>
              <a:rPr lang="ru-RU" b="1" dirty="0"/>
              <a:t>стиль </a:t>
            </a:r>
            <a:r>
              <a:rPr lang="kk-KZ" b="1" dirty="0"/>
              <a:t>– </a:t>
            </a:r>
            <a:r>
              <a:rPr lang="ru-RU" b="1" dirty="0" err="1"/>
              <a:t>жазба</a:t>
            </a:r>
            <a:r>
              <a:rPr lang="ru-RU" b="1" dirty="0"/>
              <a:t> </a:t>
            </a:r>
            <a:r>
              <a:rPr lang="ru-RU" b="1" dirty="0" err="1"/>
              <a:t>стилінің</a:t>
            </a:r>
            <a:r>
              <a:rPr lang="ru-RU" b="1" dirty="0"/>
              <a:t> </a:t>
            </a:r>
            <a:r>
              <a:rPr lang="ru-RU" b="1" dirty="0" err="1"/>
              <a:t>бір</a:t>
            </a:r>
            <a:r>
              <a:rPr lang="ru-RU" b="1" dirty="0"/>
              <a:t> </a:t>
            </a:r>
            <a:r>
              <a:rPr lang="ru-RU" b="1" dirty="0" err="1"/>
              <a:t>түрі</a:t>
            </a:r>
            <a:r>
              <a:rPr lang="ru-RU" b="1" dirty="0"/>
              <a:t>. </a:t>
            </a:r>
            <a:r>
              <a:rPr lang="ru-RU" b="1" i="1" dirty="0" err="1"/>
              <a:t>Ғылыми</a:t>
            </a:r>
            <a:r>
              <a:rPr lang="ru-RU" b="1" i="1" dirty="0"/>
              <a:t> </a:t>
            </a:r>
            <a:r>
              <a:rPr lang="ru-RU" b="1" i="1" dirty="0" err="1"/>
              <a:t>стильдің</a:t>
            </a:r>
            <a:r>
              <a:rPr lang="ru-RU" b="1" i="1" dirty="0"/>
              <a:t> </a:t>
            </a:r>
            <a:r>
              <a:rPr lang="ru-RU" b="1" i="1" dirty="0" err="1"/>
              <a:t>лексикасындағы</a:t>
            </a:r>
            <a:r>
              <a:rPr lang="ru-RU" b="1" i="1" dirty="0"/>
              <a:t> </a:t>
            </a:r>
            <a:r>
              <a:rPr lang="ru-RU" b="1" i="1" dirty="0" err="1"/>
              <a:t>ерекшелік</a:t>
            </a:r>
            <a:r>
              <a:rPr lang="ru-RU" b="1" i="1" dirty="0"/>
              <a:t>:</a:t>
            </a:r>
            <a:endParaRPr lang="ru-RU" dirty="0"/>
          </a:p>
          <a:p>
            <a:pPr lvl="0" algn="just"/>
            <a:r>
              <a:rPr lang="ru-RU" dirty="0" err="1"/>
              <a:t>Сөз</a:t>
            </a:r>
            <a:r>
              <a:rPr lang="ru-RU" dirty="0"/>
              <a:t> тек </a:t>
            </a:r>
            <a:r>
              <a:rPr lang="ru-RU" dirty="0" err="1"/>
              <a:t>өзінің</a:t>
            </a:r>
            <a:r>
              <a:rPr lang="ru-RU" dirty="0"/>
              <a:t> </a:t>
            </a:r>
            <a:r>
              <a:rPr lang="ru-RU" dirty="0" err="1"/>
              <a:t>негізгі</a:t>
            </a:r>
            <a:r>
              <a:rPr lang="ru-RU" dirty="0"/>
              <a:t> </a:t>
            </a:r>
            <a:r>
              <a:rPr lang="ru-RU" dirty="0" err="1"/>
              <a:t>мағынасында</a:t>
            </a:r>
            <a:r>
              <a:rPr lang="ru-RU" dirty="0"/>
              <a:t> </a:t>
            </a:r>
            <a:r>
              <a:rPr lang="ru-RU" dirty="0" err="1"/>
              <a:t>жұмасалды</a:t>
            </a:r>
            <a:r>
              <a:rPr lang="ru-RU" dirty="0"/>
              <a:t>.</a:t>
            </a:r>
          </a:p>
          <a:p>
            <a:pPr lvl="0" algn="just"/>
            <a:r>
              <a:rPr lang="ru-RU" dirty="0" err="1"/>
              <a:t>Сөздің</a:t>
            </a:r>
            <a:r>
              <a:rPr lang="ru-RU" dirty="0"/>
              <a:t> </a:t>
            </a:r>
            <a:r>
              <a:rPr lang="ru-RU" dirty="0" err="1"/>
              <a:t>көп</a:t>
            </a:r>
            <a:r>
              <a:rPr lang="ru-RU" dirty="0"/>
              <a:t> </a:t>
            </a:r>
            <a:r>
              <a:rPr lang="ru-RU" dirty="0" err="1"/>
              <a:t>мағыналылығы</a:t>
            </a:r>
            <a:r>
              <a:rPr lang="ru-RU" dirty="0"/>
              <a:t>, </a:t>
            </a:r>
            <a:r>
              <a:rPr lang="ru-RU" dirty="0" err="1"/>
              <a:t>образады</a:t>
            </a:r>
            <a:r>
              <a:rPr lang="ru-RU" dirty="0"/>
              <a:t> </a:t>
            </a:r>
            <a:r>
              <a:rPr lang="ru-RU" dirty="0" err="1"/>
              <a:t>сөздер</a:t>
            </a:r>
            <a:r>
              <a:rPr lang="ru-RU" dirty="0"/>
              <a:t> </a:t>
            </a:r>
            <a:r>
              <a:rPr lang="ru-RU" dirty="0" err="1"/>
              <a:t>мұнда</a:t>
            </a:r>
            <a:r>
              <a:rPr lang="ru-RU" dirty="0"/>
              <a:t> аз </a:t>
            </a:r>
            <a:r>
              <a:rPr lang="ru-RU" dirty="0" err="1"/>
              <a:t>кездеседі</a:t>
            </a:r>
            <a:r>
              <a:rPr lang="ru-RU" dirty="0"/>
              <a:t>.</a:t>
            </a:r>
          </a:p>
          <a:p>
            <a:pPr lvl="0" algn="just"/>
            <a:r>
              <a:rPr lang="kk-KZ" dirty="0"/>
              <a:t>Ғ</a:t>
            </a:r>
            <a:r>
              <a:rPr lang="ru-RU" dirty="0" err="1"/>
              <a:t>ылым</a:t>
            </a:r>
            <a:r>
              <a:rPr lang="ru-RU" dirty="0"/>
              <a:t> </a:t>
            </a:r>
            <a:r>
              <a:rPr lang="ru-RU" dirty="0" err="1"/>
              <a:t>салаларының</a:t>
            </a:r>
            <a:r>
              <a:rPr lang="ru-RU" dirty="0"/>
              <a:t> </a:t>
            </a:r>
            <a:r>
              <a:rPr lang="ru-RU" dirty="0" err="1"/>
              <a:t>ерекшеліктеріне</a:t>
            </a:r>
            <a:r>
              <a:rPr lang="ru-RU" dirty="0"/>
              <a:t> </a:t>
            </a:r>
            <a:r>
              <a:rPr lang="ru-RU" dirty="0" err="1"/>
              <a:t>қарай</a:t>
            </a:r>
            <a:r>
              <a:rPr lang="ru-RU" dirty="0"/>
              <a:t> </a:t>
            </a:r>
            <a:r>
              <a:rPr lang="ru-RU" dirty="0" err="1"/>
              <a:t>әр</a:t>
            </a:r>
            <a:r>
              <a:rPr lang="ru-RU" dirty="0"/>
              <a:t> </a:t>
            </a:r>
            <a:r>
              <a:rPr lang="ru-RU" dirty="0" err="1"/>
              <a:t>саланың</a:t>
            </a:r>
            <a:r>
              <a:rPr lang="ru-RU" dirty="0"/>
              <a:t> </a:t>
            </a:r>
            <a:r>
              <a:rPr lang="ru-RU" dirty="0" err="1"/>
              <a:t>арнайы</a:t>
            </a:r>
            <a:r>
              <a:rPr lang="ru-RU" dirty="0"/>
              <a:t> термин </a:t>
            </a:r>
            <a:r>
              <a:rPr lang="ru-RU" dirty="0" err="1"/>
              <a:t>сөздері</a:t>
            </a:r>
            <a:r>
              <a:rPr lang="ru-RU" dirty="0"/>
              <a:t> </a:t>
            </a:r>
            <a:r>
              <a:rPr lang="ru-RU" dirty="0" err="1"/>
              <a:t>болады</a:t>
            </a:r>
            <a:r>
              <a:rPr lang="ru-RU" dirty="0" smtClean="0"/>
              <a:t>.</a:t>
            </a:r>
          </a:p>
          <a:p>
            <a:pPr marL="0" lvl="0" indent="0" algn="just">
              <a:buNone/>
            </a:pPr>
            <a:r>
              <a:rPr lang="ru-RU" dirty="0"/>
              <a:t> </a:t>
            </a:r>
            <a:r>
              <a:rPr lang="ru-RU" dirty="0" smtClean="0"/>
              <a:t>        </a:t>
            </a:r>
            <a:r>
              <a:rPr lang="ru-RU" dirty="0" err="1"/>
              <a:t>Ғылыми</a:t>
            </a:r>
            <a:r>
              <a:rPr lang="ru-RU" dirty="0"/>
              <a:t> </a:t>
            </a:r>
            <a:r>
              <a:rPr lang="ru-RU" dirty="0" err="1"/>
              <a:t>стильде</a:t>
            </a:r>
            <a:r>
              <a:rPr lang="ru-RU" dirty="0"/>
              <a:t> </a:t>
            </a:r>
            <a:r>
              <a:rPr lang="ru-RU" dirty="0" err="1"/>
              <a:t>жалпы</a:t>
            </a:r>
            <a:r>
              <a:rPr lang="ru-RU" dirty="0"/>
              <a:t> </a:t>
            </a:r>
            <a:r>
              <a:rPr lang="ru-RU" dirty="0" err="1"/>
              <a:t>жазу</a:t>
            </a:r>
            <a:r>
              <a:rPr lang="ru-RU" dirty="0"/>
              <a:t> </a:t>
            </a:r>
            <a:r>
              <a:rPr lang="ru-RU" dirty="0" err="1"/>
              <a:t>тіліне</a:t>
            </a:r>
            <a:r>
              <a:rPr lang="ru-RU" dirty="0"/>
              <a:t> </a:t>
            </a:r>
            <a:r>
              <a:rPr lang="ru-RU" dirty="0" err="1"/>
              <a:t>тән</a:t>
            </a:r>
            <a:r>
              <a:rPr lang="ru-RU" dirty="0"/>
              <a:t> </a:t>
            </a:r>
            <a:r>
              <a:rPr lang="ru-RU" dirty="0" err="1"/>
              <a:t>синтаксистік</a:t>
            </a:r>
            <a:r>
              <a:rPr lang="ru-RU" dirty="0"/>
              <a:t> </a:t>
            </a:r>
            <a:r>
              <a:rPr lang="ru-RU" dirty="0" err="1"/>
              <a:t>құрылыс</a:t>
            </a:r>
            <a:r>
              <a:rPr lang="ru-RU" dirty="0"/>
              <a:t> </a:t>
            </a:r>
            <a:r>
              <a:rPr lang="ru-RU" dirty="0" err="1"/>
              <a:t>пайдаланылады</a:t>
            </a:r>
            <a:r>
              <a:rPr lang="ru-RU" dirty="0"/>
              <a:t>. </a:t>
            </a:r>
            <a:r>
              <a:rPr lang="ru-RU" dirty="0" err="1"/>
              <a:t>Бұл</a:t>
            </a:r>
            <a:r>
              <a:rPr lang="ru-RU" dirty="0"/>
              <a:t> </a:t>
            </a:r>
            <a:r>
              <a:rPr lang="ru-RU" dirty="0" err="1"/>
              <a:t>стильдің</a:t>
            </a:r>
            <a:r>
              <a:rPr lang="ru-RU" dirty="0"/>
              <a:t> </a:t>
            </a:r>
            <a:r>
              <a:rPr lang="ru-RU" dirty="0" err="1"/>
              <a:t>негізгі</a:t>
            </a:r>
            <a:r>
              <a:rPr lang="ru-RU" dirty="0"/>
              <a:t> </a:t>
            </a:r>
            <a:r>
              <a:rPr lang="ru-RU" dirty="0" err="1"/>
              <a:t>ерекшелігі</a:t>
            </a:r>
            <a:r>
              <a:rPr lang="ru-RU" dirty="0"/>
              <a:t> </a:t>
            </a:r>
            <a:r>
              <a:rPr lang="kk-KZ" dirty="0"/>
              <a:t>– </a:t>
            </a:r>
            <a:r>
              <a:rPr lang="ru-RU" dirty="0"/>
              <a:t>ой </a:t>
            </a:r>
            <a:r>
              <a:rPr lang="ru-RU" dirty="0" err="1"/>
              <a:t>күрделі</a:t>
            </a:r>
            <a:r>
              <a:rPr lang="ru-RU" dirty="0"/>
              <a:t> </a:t>
            </a:r>
            <a:r>
              <a:rPr lang="ru-RU" dirty="0" err="1"/>
              <a:t>баяндалып</a:t>
            </a:r>
            <a:r>
              <a:rPr lang="ru-RU" dirty="0"/>
              <a:t>, </a:t>
            </a:r>
            <a:r>
              <a:rPr lang="ru-RU" dirty="0" err="1"/>
              <a:t>анықтама</a:t>
            </a:r>
            <a:r>
              <a:rPr lang="ru-RU" dirty="0"/>
              <a:t>, </a:t>
            </a:r>
            <a:r>
              <a:rPr lang="ru-RU" dirty="0" err="1"/>
              <a:t>дәлелдеме</a:t>
            </a:r>
            <a:r>
              <a:rPr lang="ru-RU" dirty="0"/>
              <a:t> </a:t>
            </a:r>
            <a:r>
              <a:rPr lang="ru-RU" dirty="0" err="1"/>
              <a:t>және</a:t>
            </a:r>
            <a:r>
              <a:rPr lang="ru-RU" dirty="0"/>
              <a:t> </a:t>
            </a:r>
            <a:r>
              <a:rPr lang="ru-RU" dirty="0" err="1"/>
              <a:t>формулаларға</a:t>
            </a:r>
            <a:r>
              <a:rPr lang="ru-RU" dirty="0"/>
              <a:t> </a:t>
            </a:r>
            <a:r>
              <a:rPr lang="ru-RU" dirty="0" err="1"/>
              <a:t>негізделуінде</a:t>
            </a:r>
            <a:r>
              <a:rPr lang="ru-RU" dirty="0"/>
              <a:t>. </a:t>
            </a:r>
            <a:endParaRPr lang="kk-KZ" dirty="0"/>
          </a:p>
        </p:txBody>
      </p:sp>
    </p:spTree>
    <p:extLst>
      <p:ext uri="{BB962C8B-B14F-4D97-AF65-F5344CB8AC3E}">
        <p14:creationId xmlns:p14="http://schemas.microsoft.com/office/powerpoint/2010/main" val="379277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363272" cy="5865515"/>
          </a:xfrm>
        </p:spPr>
        <p:txBody>
          <a:bodyPr>
            <a:normAutofit fontScale="47500" lnSpcReduction="20000"/>
          </a:bodyPr>
          <a:lstStyle/>
          <a:p>
            <a:pPr marL="0" indent="0" algn="ctr">
              <a:buNone/>
            </a:pPr>
            <a:r>
              <a:rPr lang="kk-KZ" sz="5100" b="1" dirty="0"/>
              <a:t>Ғылыми </a:t>
            </a:r>
            <a:r>
              <a:rPr lang="kk-KZ" sz="5100" b="1" dirty="0" smtClean="0"/>
              <a:t>стилдің </a:t>
            </a:r>
            <a:r>
              <a:rPr lang="kk-KZ" sz="5100" b="1" dirty="0"/>
              <a:t>түрлері.</a:t>
            </a:r>
            <a:endParaRPr lang="ru-RU" sz="5100" dirty="0"/>
          </a:p>
          <a:p>
            <a:pPr marL="0" indent="0" algn="just">
              <a:buNone/>
            </a:pPr>
            <a:r>
              <a:rPr lang="kk-KZ" sz="3600" b="1" i="1" dirty="0" smtClean="0"/>
              <a:t>Ғылыми стиль әдетте үш шағын стильге жіктеледі</a:t>
            </a:r>
            <a:r>
              <a:rPr lang="kk-KZ" sz="3600" i="1" dirty="0" smtClean="0"/>
              <a:t>:</a:t>
            </a:r>
            <a:endParaRPr lang="ru-RU" sz="3600" i="1" dirty="0" smtClean="0"/>
          </a:p>
          <a:p>
            <a:pPr lvl="0" algn="just"/>
            <a:r>
              <a:rPr lang="kk-KZ" sz="3600" dirty="0" smtClean="0"/>
              <a:t>Таза </a:t>
            </a:r>
            <a:r>
              <a:rPr lang="kk-KZ" sz="3600" dirty="0"/>
              <a:t>ғылыми шағын </a:t>
            </a:r>
            <a:r>
              <a:rPr lang="kk-KZ" sz="3600" dirty="0" smtClean="0"/>
              <a:t>стиль;</a:t>
            </a:r>
            <a:endParaRPr lang="ru-RU" sz="3600" dirty="0"/>
          </a:p>
          <a:p>
            <a:pPr lvl="0" algn="just"/>
            <a:r>
              <a:rPr lang="kk-KZ" sz="3600" dirty="0" smtClean="0"/>
              <a:t>Оқу- </a:t>
            </a:r>
            <a:r>
              <a:rPr lang="kk-KZ" sz="3600" dirty="0"/>
              <a:t>ғылыми  шағын </a:t>
            </a:r>
            <a:r>
              <a:rPr lang="kk-KZ" sz="3600" dirty="0" smtClean="0"/>
              <a:t>стиль;</a:t>
            </a:r>
            <a:endParaRPr lang="ru-RU" sz="3600" dirty="0"/>
          </a:p>
          <a:p>
            <a:pPr lvl="0" algn="just"/>
            <a:r>
              <a:rPr lang="kk-KZ" sz="3600" dirty="0" smtClean="0"/>
              <a:t>Ғылыми </a:t>
            </a:r>
            <a:r>
              <a:rPr lang="kk-KZ" sz="3600" dirty="0"/>
              <a:t>көпшілік шағын стиль (Көпшілікке арналған ғылыми шағын стиль).</a:t>
            </a:r>
            <a:endParaRPr lang="ru-RU" sz="3600" dirty="0"/>
          </a:p>
          <a:p>
            <a:pPr marL="0" indent="0" algn="just">
              <a:buNone/>
            </a:pPr>
            <a:r>
              <a:rPr lang="kk-KZ" sz="3600" i="1" dirty="0" smtClean="0"/>
              <a:t>      </a:t>
            </a:r>
            <a:r>
              <a:rPr lang="kk-KZ" sz="3600" b="1" i="1" dirty="0" smtClean="0"/>
              <a:t>Таза </a:t>
            </a:r>
            <a:r>
              <a:rPr lang="kk-KZ" sz="3600" b="1" i="1" dirty="0"/>
              <a:t>ғылыми шағын стиль</a:t>
            </a:r>
            <a:r>
              <a:rPr lang="kk-KZ" sz="3600" b="1" dirty="0"/>
              <a:t> </a:t>
            </a:r>
            <a:r>
              <a:rPr lang="kk-KZ" sz="3600" dirty="0"/>
              <a:t>белгілі бір ғылым саласындағы зерттеушілер шығармаларының стилі болып табылады, олар сол әріптестеріне арнап жазылады. Қоғамдық – гумманитарлық ғылым саласындағы ғылыми еңбектер көпшілікке түсінікті болып келеді. Сонысына қарамастан, таза ғылыми стильге жатады. Оның басты себебі: ондай зерттеулерде, айталық, әдебиетті жақсы түсінетін мәдениетті оқырманды елең еткізерлік нақтылы теориялық тұжырымдар жасалып отырады.</a:t>
            </a:r>
            <a:endParaRPr lang="ru-RU" sz="3600" dirty="0"/>
          </a:p>
          <a:p>
            <a:pPr marL="0" indent="0" algn="just">
              <a:buNone/>
            </a:pPr>
            <a:r>
              <a:rPr lang="kk-KZ" sz="3600" dirty="0" smtClean="0"/>
              <a:t>     Қазақ </a:t>
            </a:r>
            <a:r>
              <a:rPr lang="kk-KZ" sz="3600" dirty="0"/>
              <a:t>тілінде </a:t>
            </a:r>
            <a:r>
              <a:rPr lang="kk-KZ" sz="3600" b="1" i="1" dirty="0"/>
              <a:t>оқу-ғылыми шағын стилі</a:t>
            </a:r>
            <a:r>
              <a:rPr lang="kk-KZ" sz="3600" b="1" dirty="0"/>
              <a:t> </a:t>
            </a:r>
            <a:r>
              <a:rPr lang="kk-KZ" sz="3600" dirty="0"/>
              <a:t>жақсы дамыған. Ғылыми стильдің бұл түрінің негізгі жанрлары — </a:t>
            </a:r>
            <a:r>
              <a:rPr lang="kk-KZ" sz="3600" i="1" dirty="0"/>
              <a:t>оқулық, оқу құралдары, оқу мақалалары</a:t>
            </a:r>
            <a:r>
              <a:rPr lang="kk-KZ" sz="3600" dirty="0"/>
              <a:t>. </a:t>
            </a:r>
            <a:endParaRPr lang="ru-RU" sz="3600" dirty="0"/>
          </a:p>
          <a:p>
            <a:pPr marL="0" indent="0" algn="just">
              <a:buNone/>
            </a:pPr>
            <a:r>
              <a:rPr lang="kk-KZ" sz="3600" dirty="0" smtClean="0"/>
              <a:t>     Оқу-ғылыми  </a:t>
            </a:r>
            <a:r>
              <a:rPr lang="kk-KZ" sz="3600" dirty="0"/>
              <a:t>шағын стиліндегі шығармалардың басты мақсаты –шәкірттерге нақтылы бір ғылымның негіздерінен білім беру немесе ғылымның жеке саласы бойынша тұрақты түсінік қалыптастыру. Осыған байланысты мектеп оқушыларына арналған оқулықтар ең бастысы «жеңілден – қиынға қарай, қарапайымнан – күрделіге қарай» деген ұстанымға сай келу керек.</a:t>
            </a:r>
            <a:endParaRPr lang="ru-RU" sz="3600" dirty="0"/>
          </a:p>
          <a:p>
            <a:pPr marL="0" indent="0" algn="just">
              <a:buNone/>
            </a:pPr>
            <a:r>
              <a:rPr lang="kk-KZ" sz="3600" i="1" dirty="0" smtClean="0"/>
              <a:t>      </a:t>
            </a:r>
            <a:r>
              <a:rPr lang="kk-KZ" sz="3600" b="1" i="1" dirty="0" smtClean="0"/>
              <a:t>Көпшілікке </a:t>
            </a:r>
            <a:r>
              <a:rPr lang="kk-KZ" sz="3600" b="1" i="1" dirty="0"/>
              <a:t>арналған ғылыми шағын стильде</a:t>
            </a:r>
            <a:r>
              <a:rPr lang="kk-KZ" sz="3600" dirty="0"/>
              <a:t> жазылған еңбектер алдыңғылардан өзгеше. Олар білім-ғылымның белгілі бір саласындағы мамандарға немесе білім алуға ұмтылған жастарға емес, жалпы қауымға, жасына интеллектуалдық дәрежесіне, ұлттық ерекшелігі мен наным-сеніміне қарамастан, кең аудиторияға арналады. Мақсаты – ғылым саласындағы жаңалықтар туралы немесе елдің ішкі, сыртқы жағдайы туралы көпшілікті хабардар ету.</a:t>
            </a:r>
            <a:endParaRPr lang="ru-RU" sz="3600" dirty="0"/>
          </a:p>
          <a:p>
            <a:pPr marL="0" indent="0">
              <a:buNone/>
            </a:pPr>
            <a:endParaRPr lang="kk-KZ" dirty="0"/>
          </a:p>
        </p:txBody>
      </p:sp>
    </p:spTree>
    <p:extLst>
      <p:ext uri="{BB962C8B-B14F-4D97-AF65-F5344CB8AC3E}">
        <p14:creationId xmlns:p14="http://schemas.microsoft.com/office/powerpoint/2010/main" val="4204960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t>
            </a:r>
            <a:endParaRPr lang="kk-KZ" dirty="0"/>
          </a:p>
        </p:txBody>
      </p:sp>
      <p:sp>
        <p:nvSpPr>
          <p:cNvPr id="3" name="Объект 2"/>
          <p:cNvSpPr>
            <a:spLocks noGrp="1"/>
          </p:cNvSpPr>
          <p:nvPr>
            <p:ph idx="1"/>
          </p:nvPr>
        </p:nvSpPr>
        <p:spPr>
          <a:xfrm>
            <a:off x="323528" y="908720"/>
            <a:ext cx="8363272" cy="5217443"/>
          </a:xfrm>
        </p:spPr>
        <p:txBody>
          <a:bodyPr>
            <a:normAutofit fontScale="92500" lnSpcReduction="20000"/>
          </a:bodyPr>
          <a:lstStyle/>
          <a:p>
            <a:pPr marL="0" indent="0" algn="just">
              <a:buNone/>
            </a:pPr>
            <a:r>
              <a:rPr lang="kk-KZ" i="1" dirty="0" smtClean="0"/>
              <a:t>       </a:t>
            </a:r>
            <a:r>
              <a:rPr lang="kk-KZ" b="1" i="1" dirty="0" smtClean="0"/>
              <a:t>Ғылыми </a:t>
            </a:r>
            <a:r>
              <a:rPr lang="kk-KZ" b="1" i="1" dirty="0"/>
              <a:t>стильдің мазмұндық ерекшеліктері</a:t>
            </a:r>
            <a:r>
              <a:rPr lang="kk-KZ" b="1" dirty="0"/>
              <a:t>: нақтылық, объективтілік, қисындылық. </a:t>
            </a:r>
            <a:endParaRPr lang="ru-RU" b="1" dirty="0"/>
          </a:p>
          <a:p>
            <a:pPr marL="0" indent="0" algn="just">
              <a:buNone/>
            </a:pPr>
            <a:r>
              <a:rPr lang="kk-KZ" i="1" dirty="0" smtClean="0"/>
              <a:t>        Ғылыми </a:t>
            </a:r>
            <a:r>
              <a:rPr lang="kk-KZ" i="1" dirty="0"/>
              <a:t>стильдің басты лексикалық ерекшелігі</a:t>
            </a:r>
            <a:r>
              <a:rPr lang="kk-KZ" dirty="0"/>
              <a:t> – </a:t>
            </a:r>
            <a:r>
              <a:rPr lang="kk-KZ" i="1" dirty="0"/>
              <a:t>терминдер.</a:t>
            </a:r>
            <a:r>
              <a:rPr lang="kk-KZ" dirty="0"/>
              <a:t> </a:t>
            </a:r>
            <a:r>
              <a:rPr lang="kk-KZ" i="1" dirty="0"/>
              <a:t>Терминдер </a:t>
            </a:r>
            <a:r>
              <a:rPr lang="kk-KZ" dirty="0"/>
              <a:t>–</a:t>
            </a:r>
            <a:r>
              <a:rPr lang="kk-KZ" i="1" dirty="0"/>
              <a:t>ғылым мен техниканың, өнер мен саясаттың белгілі бір саласында қолданылатын нақты бір ұғымның атауын білдіретін сөз немесе сөз тіркесі</a:t>
            </a:r>
            <a:r>
              <a:rPr lang="kk-KZ" dirty="0"/>
              <a:t>.      </a:t>
            </a:r>
            <a:endParaRPr lang="ru-RU" dirty="0"/>
          </a:p>
          <a:p>
            <a:pPr marL="0" indent="0" algn="just">
              <a:buNone/>
            </a:pPr>
            <a:r>
              <a:rPr lang="ru-RU" dirty="0"/>
              <a:t> </a:t>
            </a:r>
            <a:r>
              <a:rPr lang="ru-RU" dirty="0" smtClean="0"/>
              <a:t>       </a:t>
            </a:r>
            <a:r>
              <a:rPr lang="kk-KZ" dirty="0" smtClean="0"/>
              <a:t>Ғылыми </a:t>
            </a:r>
            <a:r>
              <a:rPr lang="kk-KZ" dirty="0"/>
              <a:t>стильдегі еңбектерге </a:t>
            </a:r>
            <a:r>
              <a:rPr lang="kk-KZ" b="1" i="1" dirty="0"/>
              <a:t>монография, диссертация, мақала, баяндама, тезистер, реферат, оқулық,  ғылыми есеп, патенттер</a:t>
            </a:r>
            <a:r>
              <a:rPr lang="kk-KZ" b="1" dirty="0"/>
              <a:t> </a:t>
            </a:r>
            <a:r>
              <a:rPr lang="kk-KZ" dirty="0"/>
              <a:t>жатады. Ғылыми стильдің грамматикасының жазылу стилінің екі түрі бар. Бірі – стильдік мәнері толық қалыптасқан, екіншісі – ғылыми стильден ауытқушылығы басым келетін ғылыми шығармалар. </a:t>
            </a:r>
            <a:endParaRPr lang="ru-RU" dirty="0"/>
          </a:p>
          <a:p>
            <a:pPr marL="0" indent="0" algn="just">
              <a:buNone/>
            </a:pPr>
            <a:endParaRPr lang="kk-KZ" dirty="0"/>
          </a:p>
        </p:txBody>
      </p:sp>
    </p:spTree>
    <p:extLst>
      <p:ext uri="{BB962C8B-B14F-4D97-AF65-F5344CB8AC3E}">
        <p14:creationId xmlns:p14="http://schemas.microsoft.com/office/powerpoint/2010/main" val="13647277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476672"/>
            <a:ext cx="8229600" cy="5649491"/>
          </a:xfrm>
        </p:spPr>
        <p:txBody>
          <a:bodyPr/>
          <a:lstStyle/>
          <a:p>
            <a:pPr marL="0" indent="0" algn="just">
              <a:buNone/>
            </a:pPr>
            <a:r>
              <a:rPr lang="kk-KZ" dirty="0" smtClean="0"/>
              <a:t>      Ғылыми </a:t>
            </a:r>
            <a:r>
              <a:rPr lang="kk-KZ" dirty="0"/>
              <a:t>стильдің өзіне тән құрылымдық жүйесі болады: </a:t>
            </a:r>
            <a:r>
              <a:rPr lang="kk-KZ" i="1" dirty="0"/>
              <a:t>ғылыми мәтін, олардың құрылысы, авторлық бағалау, ғылыми зерттеудің мақсаты мен міндеттері, ғылыми мәтіннің сыртқы элементтері, кіріспе, негізгі бөлім, қорытынды.</a:t>
            </a:r>
            <a:r>
              <a:rPr lang="kk-KZ" dirty="0"/>
              <a:t> </a:t>
            </a:r>
            <a:r>
              <a:rPr lang="kk-KZ" dirty="0" smtClean="0"/>
              <a:t>     Ғылыми </a:t>
            </a:r>
            <a:r>
              <a:rPr lang="kk-KZ" dirty="0"/>
              <a:t>стильде метафоралар кездескенмен, оның бейнелілік, көркемдік қасиеті бәсең болады. Есімді сөйлемдермен қатар етістікті сөйлемдер өте көп кездеседі. Ғылыми стильдің </a:t>
            </a:r>
            <a:r>
              <a:rPr lang="kk-KZ" i="1" dirty="0"/>
              <a:t>ауызша және жазбаша</a:t>
            </a:r>
            <a:r>
              <a:rPr lang="kk-KZ" dirty="0"/>
              <a:t> түрлері кездеседі. Ауызша түрінің жазбаша түрден айырмашылығы </a:t>
            </a:r>
            <a:r>
              <a:rPr lang="kk-KZ" i="1" dirty="0"/>
              <a:t>оның стилінің еркіндігі деп айтуға болады.</a:t>
            </a:r>
            <a:endParaRPr lang="ru-RU" dirty="0"/>
          </a:p>
          <a:p>
            <a:pPr marL="0" indent="0">
              <a:buNone/>
            </a:pPr>
            <a:endParaRPr lang="ru-RU" dirty="0"/>
          </a:p>
        </p:txBody>
      </p:sp>
    </p:spTree>
    <p:extLst>
      <p:ext uri="{BB962C8B-B14F-4D97-AF65-F5344CB8AC3E}">
        <p14:creationId xmlns:p14="http://schemas.microsoft.com/office/powerpoint/2010/main" val="4141669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
            </a:r>
            <a:br>
              <a:rPr lang="kk-KZ" dirty="0" smtClean="0"/>
            </a:br>
            <a:r>
              <a:rPr lang="kk-KZ" dirty="0" smtClean="0">
                <a:solidFill>
                  <a:schemeClr val="tx1"/>
                </a:solidFill>
              </a:rPr>
              <a:t>Кәсіби </a:t>
            </a:r>
            <a:r>
              <a:rPr lang="kk-KZ" dirty="0">
                <a:solidFill>
                  <a:schemeClr val="tx1"/>
                </a:solidFill>
              </a:rPr>
              <a:t>лексика. Кәсіби жаргон.</a:t>
            </a:r>
            <a:r>
              <a:rPr lang="ru-RU" dirty="0">
                <a:solidFill>
                  <a:schemeClr val="tx1"/>
                </a:solidFill>
              </a:rPr>
              <a:t/>
            </a:r>
            <a:br>
              <a:rPr lang="ru-RU" dirty="0">
                <a:solidFill>
                  <a:schemeClr val="tx1"/>
                </a:solidFill>
              </a:rPr>
            </a:br>
            <a:endParaRPr lang="kk-KZ" dirty="0">
              <a:solidFill>
                <a:schemeClr val="tx1"/>
              </a:solidFill>
            </a:endParaRPr>
          </a:p>
        </p:txBody>
      </p:sp>
      <p:sp>
        <p:nvSpPr>
          <p:cNvPr id="3" name="Объект 2"/>
          <p:cNvSpPr>
            <a:spLocks noGrp="1"/>
          </p:cNvSpPr>
          <p:nvPr>
            <p:ph idx="1"/>
          </p:nvPr>
        </p:nvSpPr>
        <p:spPr/>
        <p:txBody>
          <a:bodyPr>
            <a:normAutofit/>
          </a:bodyPr>
          <a:lstStyle/>
          <a:p>
            <a:pPr marL="0" indent="0" algn="just">
              <a:buNone/>
            </a:pPr>
            <a:r>
              <a:rPr lang="kk-KZ" b="1" dirty="0" smtClean="0"/>
              <a:t>    Кәсіби </a:t>
            </a:r>
            <a:r>
              <a:rPr lang="kk-KZ" b="1" dirty="0"/>
              <a:t>лексика дегеніміз</a:t>
            </a:r>
            <a:r>
              <a:rPr lang="kk-KZ" dirty="0"/>
              <a:t> – жалпыхалыққа түсінікті бола бермейтін, қолданылу өрісі шектеулі белгілі бір кәсіппен я шаруашылық саласымен шұғылданатын адамдардың арасында ғана айтылатын сөздер. Арнайы ұғымдардың ресми ғылыми атауларын білдіретін </a:t>
            </a:r>
            <a:r>
              <a:rPr lang="kk-KZ" dirty="0">
                <a:hlinkClick r:id="rId2"/>
              </a:rPr>
              <a:t>терминдерге қарағанда</a:t>
            </a:r>
            <a:r>
              <a:rPr lang="kk-KZ" dirty="0"/>
              <a:t>, кәсіби сөздер қатаң ғылыми сипаты жоқ жартылай ресми сөздер ретінде қабылданады. Кәсіби сөздер өндіріс құралдарын, шикізатты, алынатын өнімді белгілеу үшін пайдаланылады. </a:t>
            </a:r>
            <a:endParaRPr lang="ru-RU" dirty="0"/>
          </a:p>
          <a:p>
            <a:endParaRPr lang="kk-KZ" dirty="0"/>
          </a:p>
        </p:txBody>
      </p:sp>
    </p:spTree>
    <p:extLst>
      <p:ext uri="{BB962C8B-B14F-4D97-AF65-F5344CB8AC3E}">
        <p14:creationId xmlns:p14="http://schemas.microsoft.com/office/powerpoint/2010/main" val="3874444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363272" cy="1368152"/>
          </a:xfrm>
        </p:spPr>
        <p:txBody>
          <a:bodyPr>
            <a:normAutofit fontScale="90000"/>
          </a:bodyPr>
          <a:lstStyle/>
          <a:p>
            <a:r>
              <a:rPr lang="kk-KZ" i="1" dirty="0" smtClean="0">
                <a:effectLst/>
              </a:rPr>
              <a:t/>
            </a:r>
            <a:br>
              <a:rPr lang="kk-KZ" i="1" dirty="0" smtClean="0">
                <a:effectLst/>
              </a:rPr>
            </a:br>
            <a:r>
              <a:rPr lang="kk-KZ" sz="5300" i="1" dirty="0" smtClean="0">
                <a:solidFill>
                  <a:schemeClr val="tx1"/>
                </a:solidFill>
                <a:effectLst/>
              </a:rPr>
              <a:t>Кәсіби </a:t>
            </a:r>
            <a:r>
              <a:rPr lang="kk-KZ" sz="5300" i="1" dirty="0">
                <a:solidFill>
                  <a:schemeClr val="tx1"/>
                </a:solidFill>
                <a:effectLst/>
              </a:rPr>
              <a:t>сөздерді үлкен екі салаға бөлуге болады:</a:t>
            </a:r>
            <a:r>
              <a:rPr lang="kk-KZ" sz="5300" dirty="0">
                <a:solidFill>
                  <a:schemeClr val="tx1"/>
                </a:solidFill>
                <a:effectLst/>
              </a:rPr>
              <a:t> </a:t>
            </a:r>
            <a:r>
              <a:rPr lang="ru-RU" dirty="0">
                <a:effectLst/>
              </a:rPr>
              <a:t/>
            </a:r>
            <a:br>
              <a:rPr lang="ru-RU" dirty="0">
                <a:effectLst/>
              </a:rPr>
            </a:br>
            <a:endParaRPr lang="ru-RU" dirty="0"/>
          </a:p>
        </p:txBody>
      </p:sp>
      <p:sp>
        <p:nvSpPr>
          <p:cNvPr id="3" name="Объект 2"/>
          <p:cNvSpPr>
            <a:spLocks noGrp="1"/>
          </p:cNvSpPr>
          <p:nvPr>
            <p:ph idx="1"/>
          </p:nvPr>
        </p:nvSpPr>
        <p:spPr>
          <a:xfrm>
            <a:off x="457200" y="2060848"/>
            <a:ext cx="8229600" cy="4065315"/>
          </a:xfrm>
        </p:spPr>
        <p:txBody>
          <a:bodyPr>
            <a:normAutofit/>
          </a:bodyPr>
          <a:lstStyle/>
          <a:p>
            <a:pPr marL="514350" indent="-514350">
              <a:buFont typeface="+mj-lt"/>
              <a:buAutoNum type="arabicPeriod"/>
            </a:pPr>
            <a:r>
              <a:rPr lang="kk-KZ" sz="4400" i="1" dirty="0"/>
              <a:t>Ірі кәсіпке байланысты кәсіби </a:t>
            </a:r>
            <a:r>
              <a:rPr lang="kk-KZ" sz="4400" i="1" dirty="0" smtClean="0"/>
              <a:t>сөздер</a:t>
            </a:r>
            <a:r>
              <a:rPr lang="kk-KZ" sz="4400" dirty="0" smtClean="0"/>
              <a:t> </a:t>
            </a:r>
          </a:p>
          <a:p>
            <a:pPr marL="514350" indent="-514350">
              <a:buFont typeface="+mj-lt"/>
              <a:buAutoNum type="arabicPeriod"/>
            </a:pPr>
            <a:r>
              <a:rPr lang="kk-KZ" sz="4400" i="1" dirty="0"/>
              <a:t>Шағын кәсіпке байланысты кәсіби </a:t>
            </a:r>
            <a:r>
              <a:rPr lang="kk-KZ" sz="4400" i="1" dirty="0" smtClean="0"/>
              <a:t>сөздер</a:t>
            </a:r>
            <a:endParaRPr lang="ru-RU" sz="4400" dirty="0"/>
          </a:p>
        </p:txBody>
      </p:sp>
    </p:spTree>
    <p:extLst>
      <p:ext uri="{BB962C8B-B14F-4D97-AF65-F5344CB8AC3E}">
        <p14:creationId xmlns:p14="http://schemas.microsoft.com/office/powerpoint/2010/main" val="657522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Объект 2"/>
          <p:cNvSpPr>
            <a:spLocks noGrp="1"/>
          </p:cNvSpPr>
          <p:nvPr>
            <p:ph idx="1"/>
          </p:nvPr>
        </p:nvSpPr>
        <p:spPr>
          <a:xfrm>
            <a:off x="457200" y="764704"/>
            <a:ext cx="8229600" cy="5361459"/>
          </a:xfrm>
        </p:spPr>
        <p:txBody>
          <a:bodyPr>
            <a:normAutofit fontScale="92500" lnSpcReduction="10000"/>
          </a:bodyPr>
          <a:lstStyle/>
          <a:p>
            <a:pPr marL="0" indent="0" algn="just">
              <a:buNone/>
            </a:pPr>
            <a:r>
              <a:rPr lang="kk-KZ" i="1" dirty="0" smtClean="0"/>
              <a:t>      </a:t>
            </a:r>
            <a:r>
              <a:rPr lang="kk-KZ" sz="3900" b="1" i="1" u="sng" dirty="0" smtClean="0">
                <a:solidFill>
                  <a:schemeClr val="tx1"/>
                </a:solidFill>
              </a:rPr>
              <a:t>Ірі </a:t>
            </a:r>
            <a:r>
              <a:rPr lang="kk-KZ" sz="3900" b="1" i="1" u="sng" dirty="0">
                <a:solidFill>
                  <a:schemeClr val="tx1"/>
                </a:solidFill>
              </a:rPr>
              <a:t>кәсіпке байланысты кәсіби сөздер</a:t>
            </a:r>
            <a:r>
              <a:rPr lang="kk-KZ" sz="3900" dirty="0">
                <a:solidFill>
                  <a:schemeClr val="tx1"/>
                </a:solidFill>
              </a:rPr>
              <a:t>:</a:t>
            </a:r>
            <a:r>
              <a:rPr lang="kk-KZ" sz="3900" dirty="0"/>
              <a:t> </a:t>
            </a:r>
            <a:r>
              <a:rPr lang="kk-KZ" dirty="0"/>
              <a:t>мал шарушалығы (түйе атаулары: жампоз, кезөркеш, кердері, күрт, қаратұяқ, аңырайма); астық шарушалығы (сүт бидай, бал бидай, қодыран, жауша, бақал; тары атаулары: байдербіс, алағарын, шая, шаршау тары); балық шарушалығы (балық атаулары ақауыз, таутан, табан, бекіре; ау аттары: морда, тоспай, итерқұл, аламан ау); бау-бақша (қауыншек, оман арық, желке суы, пісте); мақта шарушалығы (қоза ( мақта өсімдігі), шит (мақтаның тұқымы), терімші (мақта теруші), балдаң (мақтаның сабағы) , жүгері түрлері: дүмбі, пәшік, сота, т.б. қызылша шаруашылығына байланысты: қылша, түбір, өркен, түбіртек, жом, т.б.тағы басқа салаларға қатысты болады. </a:t>
            </a:r>
            <a:endParaRPr lang="ru-RU" dirty="0"/>
          </a:p>
          <a:p>
            <a:endParaRPr lang="ru-RU" dirty="0"/>
          </a:p>
        </p:txBody>
      </p:sp>
    </p:spTree>
    <p:extLst>
      <p:ext uri="{BB962C8B-B14F-4D97-AF65-F5344CB8AC3E}">
        <p14:creationId xmlns:p14="http://schemas.microsoft.com/office/powerpoint/2010/main" val="2784295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endParaRPr lang="ru-RU" dirty="0"/>
          </a:p>
        </p:txBody>
      </p:sp>
      <p:sp>
        <p:nvSpPr>
          <p:cNvPr id="3" name="Объект 2"/>
          <p:cNvSpPr>
            <a:spLocks noGrp="1"/>
          </p:cNvSpPr>
          <p:nvPr>
            <p:ph idx="1"/>
          </p:nvPr>
        </p:nvSpPr>
        <p:spPr>
          <a:xfrm>
            <a:off x="457200" y="1052736"/>
            <a:ext cx="8229600" cy="5073427"/>
          </a:xfrm>
        </p:spPr>
        <p:txBody>
          <a:bodyPr/>
          <a:lstStyle/>
          <a:p>
            <a:pPr marL="0" indent="0" algn="just">
              <a:buNone/>
            </a:pPr>
            <a:r>
              <a:rPr lang="kk-KZ" sz="3200" b="1" i="1" dirty="0" smtClean="0">
                <a:solidFill>
                  <a:schemeClr val="tx1"/>
                </a:solidFill>
              </a:rPr>
              <a:t>    </a:t>
            </a:r>
            <a:r>
              <a:rPr lang="kk-KZ" sz="3200" b="1" i="1" u="sng" dirty="0" smtClean="0">
                <a:solidFill>
                  <a:schemeClr val="tx1"/>
                </a:solidFill>
              </a:rPr>
              <a:t>Шағын </a:t>
            </a:r>
            <a:r>
              <a:rPr lang="kk-KZ" sz="3200" b="1" i="1" u="sng" dirty="0">
                <a:solidFill>
                  <a:schemeClr val="tx1"/>
                </a:solidFill>
              </a:rPr>
              <a:t>кәсіпке байланысты кәсіби сөздер:</a:t>
            </a:r>
            <a:r>
              <a:rPr lang="kk-KZ" sz="3200" b="1" u="sng" dirty="0">
                <a:solidFill>
                  <a:schemeClr val="tx1"/>
                </a:solidFill>
              </a:rPr>
              <a:t> </a:t>
            </a:r>
            <a:r>
              <a:rPr lang="kk-KZ" i="1" dirty="0"/>
              <a:t>ұсталық</a:t>
            </a:r>
            <a:r>
              <a:rPr lang="kk-KZ" dirty="0"/>
              <a:t> (тарақ балта – жүзі кедір-бұдыр балта, керме ара – жүзінің ортасында тірегіші бар ара, шербек – үлкен ара, тышуыр – бұрап тесетін құрал, пәрбі – шойын тескіш, аттіс – темір қысатын құрал, ыңғуыр – ағаш оятын құрал; </a:t>
            </a:r>
            <a:r>
              <a:rPr lang="kk-KZ" i="1" dirty="0"/>
              <a:t>етікшілік</a:t>
            </a:r>
            <a:r>
              <a:rPr lang="kk-KZ" dirty="0"/>
              <a:t> (созан – ине сияқты құрал, ұштық – созанға өткізілген қысқа жіп, атауыз - шеге суырғыш, пардоз келтек – етіктің тігісін жатқызатын таяқша); </a:t>
            </a:r>
            <a:r>
              <a:rPr lang="kk-KZ" i="1" dirty="0"/>
              <a:t>балташылық, өрімшілік, тоқымашылық, зергерлік</a:t>
            </a:r>
            <a:r>
              <a:rPr lang="kk-KZ" dirty="0"/>
              <a:t>, тағы басқа кәсіп түрлеріне байланысты болады.</a:t>
            </a:r>
            <a:endParaRPr lang="ru-RU" dirty="0"/>
          </a:p>
          <a:p>
            <a:pPr marL="0" indent="0">
              <a:buNone/>
            </a:pPr>
            <a:endParaRPr lang="ru-RU" dirty="0"/>
          </a:p>
        </p:txBody>
      </p:sp>
    </p:spTree>
    <p:extLst>
      <p:ext uri="{BB962C8B-B14F-4D97-AF65-F5344CB8AC3E}">
        <p14:creationId xmlns:p14="http://schemas.microsoft.com/office/powerpoint/2010/main" val="355405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kk-KZ" dirty="0" smtClean="0"/>
              <a:t/>
            </a:r>
            <a:br>
              <a:rPr lang="kk-KZ" dirty="0" smtClean="0"/>
            </a:br>
            <a:r>
              <a:rPr lang="kk-KZ" dirty="0" smtClean="0">
                <a:solidFill>
                  <a:schemeClr val="tx1"/>
                </a:solidFill>
              </a:rPr>
              <a:t>Жаргон</a:t>
            </a:r>
            <a:r>
              <a:rPr lang="ru-RU" dirty="0"/>
              <a:t/>
            </a:r>
            <a:br>
              <a:rPr lang="ru-RU" dirty="0"/>
            </a:br>
            <a:endParaRPr lang="ru-RU" dirty="0"/>
          </a:p>
        </p:txBody>
      </p:sp>
      <p:sp>
        <p:nvSpPr>
          <p:cNvPr id="3" name="Объект 2"/>
          <p:cNvSpPr>
            <a:spLocks noGrp="1"/>
          </p:cNvSpPr>
          <p:nvPr>
            <p:ph idx="1"/>
          </p:nvPr>
        </p:nvSpPr>
        <p:spPr>
          <a:xfrm>
            <a:off x="457200" y="1196752"/>
            <a:ext cx="8229600" cy="4929411"/>
          </a:xfrm>
        </p:spPr>
        <p:txBody>
          <a:bodyPr>
            <a:normAutofit fontScale="85000" lnSpcReduction="20000"/>
          </a:bodyPr>
          <a:lstStyle/>
          <a:p>
            <a:pPr marL="0" indent="0" algn="just">
              <a:buNone/>
            </a:pPr>
            <a:r>
              <a:rPr lang="kk-KZ" b="1" dirty="0"/>
              <a:t> </a:t>
            </a:r>
            <a:r>
              <a:rPr lang="kk-KZ" b="1" dirty="0" smtClean="0"/>
              <a:t>     Жаргон </a:t>
            </a:r>
            <a:r>
              <a:rPr lang="kk-KZ" b="1" dirty="0"/>
              <a:t>дегеніміз</a:t>
            </a:r>
            <a:r>
              <a:rPr lang="kk-KZ" dirty="0"/>
              <a:t> – белгілі бір әлеуметтік немесе қызығушылығы ортақ топтардың басқаларға түсініксіз, құпия мағынада сөйлесуі. </a:t>
            </a:r>
            <a:endParaRPr lang="ru-RU" dirty="0"/>
          </a:p>
          <a:p>
            <a:pPr marL="0" indent="0" algn="just">
              <a:buNone/>
            </a:pPr>
            <a:r>
              <a:rPr lang="kk-KZ" b="1" dirty="0" smtClean="0"/>
              <a:t>      Кәсіби </a:t>
            </a:r>
            <a:r>
              <a:rPr lang="kk-KZ" b="1" dirty="0"/>
              <a:t>жаргон дегеніміз</a:t>
            </a:r>
            <a:r>
              <a:rPr lang="kk-KZ" dirty="0"/>
              <a:t> – белгілі бір іс, кәсіппен, т.б. айналысатын адамдар тобы жиі қолданатын ұғымдар мен терминдердің (әдетте, жалпы қабылданған терминдер өте күрделі және ауызекі сөйлеу тілінде қолданысы қолайсыз болып келеді) қарапайым сөздер (қысқартылған немесе бейнелі) арқылы беру негізінде қалыптасқан тілдік бірліктер жиынтығы болып саналады. </a:t>
            </a:r>
            <a:endParaRPr lang="ru-RU" dirty="0"/>
          </a:p>
          <a:p>
            <a:pPr marL="0" indent="0" algn="just">
              <a:buNone/>
            </a:pPr>
            <a:r>
              <a:rPr lang="kk-KZ" dirty="0" smtClean="0"/>
              <a:t>      Осы </a:t>
            </a:r>
            <a:r>
              <a:rPr lang="kk-KZ" dirty="0"/>
              <a:t>салаға арналған лингвистикалық әдебиеттерде жаргонның мынандай түрлері болатынын кездестіруге болады: </a:t>
            </a:r>
            <a:r>
              <a:rPr lang="kk-KZ" b="1" i="1" dirty="0"/>
              <a:t>әскери жаргон, журналистік жаргон, компьютерлік сленг, ойын жаргоны, сауда (сетевой) жаргоны және т.</a:t>
            </a:r>
            <a:r>
              <a:rPr lang="kk-KZ" b="1" dirty="0"/>
              <a:t>б.</a:t>
            </a:r>
            <a:endParaRPr lang="ru-RU" b="1" dirty="0"/>
          </a:p>
          <a:p>
            <a:pPr marL="0" indent="0">
              <a:buNone/>
            </a:pPr>
            <a:endParaRPr lang="ru-RU" dirty="0"/>
          </a:p>
        </p:txBody>
      </p:sp>
    </p:spTree>
    <p:extLst>
      <p:ext uri="{BB962C8B-B14F-4D97-AF65-F5344CB8AC3E}">
        <p14:creationId xmlns:p14="http://schemas.microsoft.com/office/powerpoint/2010/main" val="2606064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620688"/>
            <a:ext cx="8229600" cy="5832648"/>
          </a:xfrm>
        </p:spPr>
        <p:txBody>
          <a:bodyPr>
            <a:normAutofit fontScale="25000" lnSpcReduction="20000"/>
          </a:bodyPr>
          <a:lstStyle/>
          <a:p>
            <a:pPr marL="0" indent="0" algn="just">
              <a:buNone/>
            </a:pPr>
            <a:r>
              <a:rPr lang="kk-KZ" sz="8000" dirty="0"/>
              <a:t>Жаргон сөздер жастардың көретін, оқитын мәлімет, ақпараттарына байланысты қалыптасады. Әзіл-ысқақтан, пікір қалыптастыратын тұлғалардан үлгі ала отырып заманауи сөздер пайда болады. Мысалы</a:t>
            </a:r>
            <a:r>
              <a:rPr lang="kk-KZ" sz="4200" dirty="0"/>
              <a:t>: </a:t>
            </a:r>
            <a:endParaRPr lang="ru-RU" sz="4200" dirty="0"/>
          </a:p>
          <a:p>
            <a:pPr lvl="0">
              <a:buFont typeface="Wingdings" pitchFamily="2" charset="2"/>
              <a:buChar char="ü"/>
            </a:pPr>
            <a:r>
              <a:rPr lang="kk-KZ" sz="6200" dirty="0"/>
              <a:t>"</a:t>
            </a:r>
            <a:r>
              <a:rPr lang="kk-KZ" sz="8000" i="1" dirty="0"/>
              <a:t>Хейт</a:t>
            </a:r>
            <a:r>
              <a:rPr lang="kk-KZ" sz="8000" dirty="0"/>
              <a:t>" – біреуді ашықтан-ашық ұнатпау, оның қаншалық жаман, нашар екенін ауызша немесе жазбаша хабарлау</a:t>
            </a:r>
            <a:r>
              <a:rPr lang="kk-KZ" sz="8000" i="1" dirty="0"/>
              <a:t>;</a:t>
            </a:r>
            <a:endParaRPr lang="ru-RU" sz="8000" dirty="0"/>
          </a:p>
          <a:p>
            <a:pPr lvl="0">
              <a:buFont typeface="Wingdings" pitchFamily="2" charset="2"/>
              <a:buChar char="ü"/>
            </a:pPr>
            <a:r>
              <a:rPr lang="kk-KZ" sz="8000" i="1" dirty="0"/>
              <a:t>"Гоу"</a:t>
            </a:r>
            <a:r>
              <a:rPr lang="kk-KZ" sz="8000" dirty="0"/>
              <a:t> – ағылшынның "go" деген сөзі, "кеттік" деген мағынада қолданылады;</a:t>
            </a:r>
            <a:r>
              <a:rPr lang="kk-KZ" sz="8000" i="1" dirty="0"/>
              <a:t>"Sorry</a:t>
            </a:r>
            <a:r>
              <a:rPr lang="kk-KZ" sz="8000" dirty="0"/>
              <a:t>" – "кешір" сөзінің  ағылшындық нұсқасы;"</a:t>
            </a:r>
            <a:r>
              <a:rPr lang="kk-KZ" sz="8000" i="1" dirty="0"/>
              <a:t>Инсайд"</a:t>
            </a:r>
            <a:r>
              <a:rPr lang="kk-KZ" sz="8000" dirty="0"/>
              <a:t> – ағылшынның inside (ішкі) деген сөзінен шыққан;</a:t>
            </a:r>
            <a:endParaRPr lang="ru-RU" sz="8000" dirty="0"/>
          </a:p>
          <a:p>
            <a:pPr lvl="0">
              <a:buFont typeface="Wingdings" pitchFamily="2" charset="2"/>
              <a:buChar char="ü"/>
            </a:pPr>
            <a:r>
              <a:rPr lang="kk-KZ" sz="8000" dirty="0"/>
              <a:t>"</a:t>
            </a:r>
            <a:r>
              <a:rPr lang="kk-KZ" sz="8000" i="1" dirty="0"/>
              <a:t>Шарить"</a:t>
            </a:r>
            <a:r>
              <a:rPr lang="kk-KZ" sz="8000" dirty="0"/>
              <a:t> – бір нәрсені түсінуді білдіреді.</a:t>
            </a:r>
            <a:endParaRPr lang="ru-RU" sz="8000" dirty="0"/>
          </a:p>
          <a:p>
            <a:pPr lvl="0">
              <a:buFont typeface="Wingdings" pitchFamily="2" charset="2"/>
              <a:buChar char="ü"/>
            </a:pPr>
            <a:r>
              <a:rPr lang="kk-KZ" sz="8000" i="1" dirty="0"/>
              <a:t>"Ботан</a:t>
            </a:r>
            <a:r>
              <a:rPr lang="kk-KZ" sz="8000" dirty="0"/>
              <a:t>" – зерделі адам;</a:t>
            </a:r>
            <a:endParaRPr lang="ru-RU" sz="8000" dirty="0"/>
          </a:p>
          <a:p>
            <a:pPr lvl="0">
              <a:buFont typeface="Wingdings" pitchFamily="2" charset="2"/>
              <a:buChar char="ü"/>
            </a:pPr>
            <a:r>
              <a:rPr lang="kk-KZ" sz="8000" dirty="0"/>
              <a:t>"</a:t>
            </a:r>
            <a:r>
              <a:rPr lang="kk-KZ" sz="8000" i="1" dirty="0"/>
              <a:t>Типаж болу", "блатной</a:t>
            </a:r>
            <a:r>
              <a:rPr lang="kk-KZ" sz="8000" dirty="0"/>
              <a:t>" – өзімшіл, өркөкірек;</a:t>
            </a:r>
            <a:endParaRPr lang="ru-RU" sz="8000" dirty="0"/>
          </a:p>
          <a:p>
            <a:pPr lvl="0">
              <a:buFont typeface="Wingdings" pitchFamily="2" charset="2"/>
              <a:buChar char="ü"/>
            </a:pPr>
            <a:r>
              <a:rPr lang="kk-KZ" sz="8000" dirty="0"/>
              <a:t>"</a:t>
            </a:r>
            <a:r>
              <a:rPr lang="kk-KZ" sz="8000" i="1" dirty="0"/>
              <a:t>Косякқа кіру" –</a:t>
            </a:r>
            <a:r>
              <a:rPr lang="kk-KZ" sz="8000" dirty="0"/>
              <a:t> ыңғайсыздыққа тап болу;</a:t>
            </a:r>
            <a:endParaRPr lang="ru-RU" sz="8000" dirty="0"/>
          </a:p>
          <a:p>
            <a:pPr lvl="0">
              <a:buFont typeface="Wingdings" pitchFamily="2" charset="2"/>
              <a:buChar char="ü"/>
            </a:pPr>
            <a:r>
              <a:rPr lang="kk-KZ" sz="8000" i="1" dirty="0"/>
              <a:t>"Құлаққа лапша ілу"</a:t>
            </a:r>
            <a:r>
              <a:rPr lang="kk-KZ" sz="8000" dirty="0"/>
              <a:t> – өтірік соғу;</a:t>
            </a:r>
            <a:endParaRPr lang="ru-RU" sz="8000" dirty="0"/>
          </a:p>
          <a:p>
            <a:pPr lvl="0">
              <a:buFont typeface="Wingdings" pitchFamily="2" charset="2"/>
              <a:buChar char="ü"/>
            </a:pPr>
            <a:r>
              <a:rPr lang="kk-KZ" sz="8000" i="1" dirty="0"/>
              <a:t>"Маяк тастау"</a:t>
            </a:r>
            <a:r>
              <a:rPr lang="kk-KZ" sz="8000" dirty="0"/>
              <a:t> – қысқаша қоңырау шалу;</a:t>
            </a:r>
            <a:endParaRPr lang="ru-RU" sz="8000" dirty="0"/>
          </a:p>
          <a:p>
            <a:pPr lvl="0">
              <a:buFont typeface="Wingdings" pitchFamily="2" charset="2"/>
              <a:buChar char="ü"/>
            </a:pPr>
            <a:r>
              <a:rPr lang="ru-RU" sz="8000" i="1" dirty="0"/>
              <a:t>"Ауру"</a:t>
            </a:r>
            <a:r>
              <a:rPr lang="ru-RU" sz="8000" dirty="0"/>
              <a:t> – </a:t>
            </a:r>
            <a:r>
              <a:rPr lang="ru-RU" sz="8000" dirty="0" err="1"/>
              <a:t>адамға</a:t>
            </a:r>
            <a:r>
              <a:rPr lang="ru-RU" sz="8000" dirty="0"/>
              <a:t> маза </a:t>
            </a:r>
            <a:r>
              <a:rPr lang="ru-RU" sz="8000" dirty="0" err="1"/>
              <a:t>бермейтін</a:t>
            </a:r>
            <a:r>
              <a:rPr lang="ru-RU" sz="8000" dirty="0"/>
              <a:t> </a:t>
            </a:r>
            <a:r>
              <a:rPr lang="ru-RU" sz="8000" dirty="0" err="1"/>
              <a:t>адам</a:t>
            </a:r>
            <a:r>
              <a:rPr lang="ru-RU" sz="8000" dirty="0"/>
              <a:t>;</a:t>
            </a:r>
          </a:p>
          <a:p>
            <a:pPr lvl="0">
              <a:buFont typeface="Wingdings" pitchFamily="2" charset="2"/>
              <a:buChar char="ü"/>
            </a:pPr>
            <a:r>
              <a:rPr lang="ru-RU" sz="8000" i="1" dirty="0"/>
              <a:t>"</a:t>
            </a:r>
            <a:r>
              <a:rPr lang="ru-RU" sz="8000" i="1" dirty="0" err="1"/>
              <a:t>Қуғынбай</a:t>
            </a:r>
            <a:r>
              <a:rPr lang="ru-RU" sz="8000" i="1" dirty="0"/>
              <a:t>"</a:t>
            </a:r>
            <a:r>
              <a:rPr lang="ru-RU" sz="8000" dirty="0"/>
              <a:t>  </a:t>
            </a:r>
            <a:r>
              <a:rPr lang="ru-RU" sz="8000" i="1" dirty="0"/>
              <a:t>"</a:t>
            </a:r>
            <a:r>
              <a:rPr lang="ru-RU" sz="8000" i="1" dirty="0" err="1"/>
              <a:t>Қу</a:t>
            </a:r>
            <a:r>
              <a:rPr lang="kk-KZ" sz="8000" i="1" dirty="0"/>
              <a:t>маш</a:t>
            </a:r>
            <a:r>
              <a:rPr lang="ru-RU" sz="8000" i="1" dirty="0"/>
              <a:t>"</a:t>
            </a:r>
            <a:r>
              <a:rPr lang="ru-RU" sz="8000" dirty="0"/>
              <a:t> – </a:t>
            </a:r>
            <a:r>
              <a:rPr lang="ru-RU" sz="8000" dirty="0" err="1"/>
              <a:t>артық</a:t>
            </a:r>
            <a:r>
              <a:rPr lang="ru-RU" sz="8000" dirty="0"/>
              <a:t> </a:t>
            </a:r>
            <a:r>
              <a:rPr lang="ru-RU" sz="8000" dirty="0" err="1"/>
              <a:t>сөйлеп</a:t>
            </a:r>
            <a:r>
              <a:rPr lang="ru-RU" sz="8000" dirty="0"/>
              <a:t> </a:t>
            </a:r>
            <a:r>
              <a:rPr lang="ru-RU" sz="8000" dirty="0" err="1"/>
              <a:t>кеткен</a:t>
            </a:r>
            <a:r>
              <a:rPr lang="ru-RU" sz="8000" dirty="0"/>
              <a:t>, </a:t>
            </a:r>
            <a:r>
              <a:rPr lang="ru-RU" sz="8000" dirty="0" err="1"/>
              <a:t>мылжың</a:t>
            </a:r>
            <a:r>
              <a:rPr lang="kk-KZ" sz="8000" dirty="0"/>
              <a:t> адам;</a:t>
            </a:r>
            <a:endParaRPr lang="ru-RU" sz="8000" dirty="0"/>
          </a:p>
          <a:p>
            <a:pPr lvl="0">
              <a:buFont typeface="Wingdings" pitchFamily="2" charset="2"/>
              <a:buChar char="ü"/>
            </a:pPr>
            <a:r>
              <a:rPr lang="ru-RU" sz="8000" i="1" dirty="0"/>
              <a:t>"</a:t>
            </a:r>
            <a:r>
              <a:rPr lang="ru-RU" sz="8000" i="1" dirty="0" err="1"/>
              <a:t>Өзіне</a:t>
            </a:r>
            <a:r>
              <a:rPr lang="ru-RU" sz="8000" i="1" dirty="0"/>
              <a:t> </a:t>
            </a:r>
            <a:r>
              <a:rPr lang="ru-RU" sz="8000" i="1" dirty="0" err="1"/>
              <a:t>көп</a:t>
            </a:r>
            <a:r>
              <a:rPr lang="ru-RU" sz="8000" i="1" dirty="0"/>
              <a:t> </a:t>
            </a:r>
            <a:r>
              <a:rPr lang="ru-RU" sz="8000" i="1" dirty="0" err="1"/>
              <a:t>алады</a:t>
            </a:r>
            <a:r>
              <a:rPr lang="ru-RU" sz="8000" i="1" dirty="0"/>
              <a:t>"</a:t>
            </a:r>
            <a:r>
              <a:rPr lang="ru-RU" sz="8000" dirty="0"/>
              <a:t>  – </a:t>
            </a:r>
            <a:r>
              <a:rPr lang="ru-RU" sz="8000" dirty="0" err="1"/>
              <a:t>артық</a:t>
            </a:r>
            <a:r>
              <a:rPr lang="ru-RU" sz="8000" dirty="0"/>
              <a:t> </a:t>
            </a:r>
            <a:r>
              <a:rPr lang="ru-RU" sz="8000" dirty="0" err="1"/>
              <a:t>кетті</a:t>
            </a:r>
            <a:r>
              <a:rPr lang="ru-RU" sz="8000" dirty="0"/>
              <a:t>, </a:t>
            </a:r>
            <a:r>
              <a:rPr lang="ru-RU" sz="8000" dirty="0" err="1"/>
              <a:t>шектен</a:t>
            </a:r>
            <a:r>
              <a:rPr lang="ru-RU" sz="8000" dirty="0"/>
              <a:t> </a:t>
            </a:r>
            <a:r>
              <a:rPr lang="ru-RU" sz="8000" dirty="0" err="1"/>
              <a:t>шығу</a:t>
            </a:r>
            <a:r>
              <a:rPr lang="kk-KZ" sz="8000" dirty="0"/>
              <a:t>; </a:t>
            </a:r>
            <a:endParaRPr lang="ru-RU" sz="8000" dirty="0"/>
          </a:p>
          <a:p>
            <a:pPr lvl="0">
              <a:buFont typeface="Wingdings" pitchFamily="2" charset="2"/>
              <a:buChar char="ü"/>
            </a:pPr>
            <a:r>
              <a:rPr lang="ru-RU" sz="8000" i="1" dirty="0"/>
              <a:t>"</a:t>
            </a:r>
            <a:r>
              <a:rPr lang="kk-KZ" sz="8000" dirty="0"/>
              <a:t>Типа</a:t>
            </a:r>
            <a:r>
              <a:rPr lang="ru-RU" sz="8000" i="1" dirty="0"/>
              <a:t>"</a:t>
            </a:r>
            <a:r>
              <a:rPr lang="ru-RU" sz="8000" dirty="0"/>
              <a:t> </a:t>
            </a:r>
            <a:r>
              <a:rPr lang="kk-KZ" sz="8000" dirty="0"/>
              <a:t> – сол сияқты, тәрізді, секілді;</a:t>
            </a:r>
            <a:endParaRPr lang="ru-RU" sz="8000" dirty="0"/>
          </a:p>
          <a:p>
            <a:pPr lvl="0">
              <a:buFont typeface="Wingdings" pitchFamily="2" charset="2"/>
              <a:buChar char="ü"/>
            </a:pPr>
            <a:r>
              <a:rPr lang="ru-RU" sz="8000" i="1" dirty="0"/>
              <a:t>"</a:t>
            </a:r>
            <a:r>
              <a:rPr lang="kk-KZ" sz="8000" dirty="0"/>
              <a:t>Грамотно айтып тастады</a:t>
            </a:r>
            <a:r>
              <a:rPr lang="ru-RU" sz="8000" i="1" dirty="0"/>
              <a:t>"</a:t>
            </a:r>
            <a:r>
              <a:rPr lang="ru-RU" sz="8000" dirty="0"/>
              <a:t> </a:t>
            </a:r>
            <a:r>
              <a:rPr lang="kk-KZ" sz="8000" dirty="0"/>
              <a:t> – өте орынды пікір білдірді.</a:t>
            </a:r>
            <a:endParaRPr lang="ru-RU" sz="8000" dirty="0"/>
          </a:p>
          <a:p>
            <a:pPr marL="0" indent="0">
              <a:buNone/>
            </a:pPr>
            <a:r>
              <a:rPr lang="ru-RU" dirty="0"/>
              <a:t/>
            </a:r>
            <a:br>
              <a:rPr lang="ru-RU" dirty="0"/>
            </a:br>
            <a:endParaRPr lang="ru-RU" dirty="0"/>
          </a:p>
        </p:txBody>
      </p:sp>
    </p:spTree>
    <p:extLst>
      <p:ext uri="{BB962C8B-B14F-4D97-AF65-F5344CB8AC3E}">
        <p14:creationId xmlns:p14="http://schemas.microsoft.com/office/powerpoint/2010/main" val="1381526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rmAutofit fontScale="90000"/>
          </a:bodyPr>
          <a:lstStyle/>
          <a:p>
            <a:endParaRPr lang="ru-RU" dirty="0"/>
          </a:p>
        </p:txBody>
      </p:sp>
      <p:sp>
        <p:nvSpPr>
          <p:cNvPr id="3" name="Объект 2"/>
          <p:cNvSpPr>
            <a:spLocks noGrp="1"/>
          </p:cNvSpPr>
          <p:nvPr>
            <p:ph idx="1"/>
          </p:nvPr>
        </p:nvSpPr>
        <p:spPr>
          <a:xfrm>
            <a:off x="457200" y="908720"/>
            <a:ext cx="8229600" cy="5217443"/>
          </a:xfrm>
        </p:spPr>
        <p:txBody>
          <a:bodyPr>
            <a:normAutofit/>
          </a:bodyPr>
          <a:lstStyle/>
          <a:p>
            <a:pPr marL="0" indent="0" algn="ctr">
              <a:buNone/>
            </a:pPr>
            <a:r>
              <a:rPr lang="ru-RU" sz="8800" i="1" dirty="0" err="1" smtClean="0">
                <a:solidFill>
                  <a:schemeClr val="tx1"/>
                </a:solidFill>
              </a:rPr>
              <a:t>Назарлары</a:t>
            </a:r>
            <a:r>
              <a:rPr lang="kk-KZ" sz="8800" i="1" dirty="0" smtClean="0">
                <a:solidFill>
                  <a:schemeClr val="tx1"/>
                </a:solidFill>
              </a:rPr>
              <a:t>зға рақмет!</a:t>
            </a:r>
            <a:endParaRPr lang="ru-RU" sz="8800" i="1" dirty="0">
              <a:solidFill>
                <a:schemeClr val="tx1"/>
              </a:solidFill>
            </a:endParaRPr>
          </a:p>
        </p:txBody>
      </p:sp>
    </p:spTree>
    <p:extLst>
      <p:ext uri="{BB962C8B-B14F-4D97-AF65-F5344CB8AC3E}">
        <p14:creationId xmlns:p14="http://schemas.microsoft.com/office/powerpoint/2010/main" val="2479980021"/>
      </p:ext>
    </p:extLst>
  </p:cSld>
  <p:clrMapOvr>
    <a:masterClrMapping/>
  </p:clrMapOvr>
</p:sld>
</file>

<file path=ppt/theme/theme1.xml><?xml version="1.0" encoding="utf-8"?>
<a:theme xmlns:a="http://schemas.openxmlformats.org/drawingml/2006/main" name="La ment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TM02474572[[fn=Медицинский шаблон оформления]]</Template>
  <TotalTime>148</TotalTime>
  <Words>1223</Words>
  <Application>Microsoft Office PowerPoint</Application>
  <PresentationFormat>Экран (4:3)</PresentationFormat>
  <Paragraphs>59</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La mente</vt:lpstr>
      <vt:lpstr>Ғылыми стиль, кәсіби тіл, кәсіби жаргон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 Кәсіби лексика. Кәсіби жаргон. </vt:lpstr>
      <vt:lpstr> Кәсіби сөздерді үлкен екі салаға бөлуге болады:  </vt:lpstr>
      <vt:lpstr>Презентация PowerPoint</vt:lpstr>
      <vt:lpstr>Презентация PowerPoint</vt:lpstr>
      <vt:lpstr> Жаргон </vt:lpstr>
      <vt:lpstr>Презентация PowerPoint</vt:lpstr>
      <vt:lpstr>Презентация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Ғылыми стиль</dc:title>
  <dc:creator>Admin</dc:creator>
  <cp:lastModifiedBy>Фарида</cp:lastModifiedBy>
  <cp:revision>17</cp:revision>
  <dcterms:created xsi:type="dcterms:W3CDTF">2018-01-18T15:54:49Z</dcterms:created>
  <dcterms:modified xsi:type="dcterms:W3CDTF">2022-02-05T05:14:35Z</dcterms:modified>
</cp:coreProperties>
</file>